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90" r:id="rId2"/>
    <p:sldId id="417" r:id="rId3"/>
    <p:sldId id="432" r:id="rId4"/>
    <p:sldId id="433" r:id="rId5"/>
    <p:sldId id="438" r:id="rId6"/>
    <p:sldId id="439" r:id="rId7"/>
    <p:sldId id="420" r:id="rId8"/>
    <p:sldId id="414" r:id="rId9"/>
    <p:sldId id="444" r:id="rId10"/>
    <p:sldId id="445" r:id="rId11"/>
    <p:sldId id="446" r:id="rId12"/>
    <p:sldId id="452" r:id="rId13"/>
    <p:sldId id="453" r:id="rId14"/>
    <p:sldId id="454" r:id="rId15"/>
    <p:sldId id="456" r:id="rId16"/>
    <p:sldId id="457" r:id="rId17"/>
    <p:sldId id="458" r:id="rId18"/>
    <p:sldId id="426" r:id="rId19"/>
    <p:sldId id="423" r:id="rId20"/>
    <p:sldId id="402" r:id="rId21"/>
    <p:sldId id="401" r:id="rId22"/>
    <p:sldId id="424" r:id="rId23"/>
    <p:sldId id="396" r:id="rId24"/>
    <p:sldId id="406" r:id="rId25"/>
    <p:sldId id="428" r:id="rId26"/>
    <p:sldId id="407" r:id="rId27"/>
    <p:sldId id="408" r:id="rId28"/>
    <p:sldId id="409" r:id="rId29"/>
    <p:sldId id="459" r:id="rId30"/>
    <p:sldId id="460" r:id="rId31"/>
    <p:sldId id="461" r:id="rId32"/>
    <p:sldId id="462" r:id="rId33"/>
    <p:sldId id="465" r:id="rId34"/>
    <p:sldId id="419" r:id="rId35"/>
  </p:sldIdLst>
  <p:sldSz cx="9144000" cy="5143500" type="screen16x9"/>
  <p:notesSz cx="6784975" cy="9906000"/>
  <p:embeddedFontLst>
    <p:embeddedFont>
      <p:font typeface="Karla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ontserrat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BE16"/>
    <a:srgbClr val="0066CC"/>
    <a:srgbClr val="85BD2A"/>
    <a:srgbClr val="3F9BC5"/>
    <a:srgbClr val="A12F4D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AE10F-FF9C-4A6C-8CAD-FF3E26B48DA4}">
  <a:tblStyle styleId="{257AE10F-FF9C-4A6C-8CAD-FF3E26B48DA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>
        <p:scale>
          <a:sx n="90" d="100"/>
          <a:sy n="90" d="100"/>
        </p:scale>
        <p:origin x="-72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484F2D36-7F0C-475A-BF54-8B04E461AC3E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199D0BCE-EEB9-45E3-9A08-DE55A184B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86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79" cy="4457700"/>
          </a:xfrm>
          <a:prstGeom prst="rect">
            <a:avLst/>
          </a:prstGeom>
          <a:noFill/>
          <a:ln>
            <a:noFill/>
          </a:ln>
        </p:spPr>
        <p:txBody>
          <a:bodyPr lIns="91242" tIns="91242" rIns="91242" bIns="9124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866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641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67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zio Capito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60" y="1"/>
            <a:ext cx="2110339" cy="1491916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5128892" y="4810084"/>
            <a:ext cx="3224462" cy="252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sz="600" dirty="0">
                <a:solidFill>
                  <a:schemeClr val="bg1"/>
                </a:solidFill>
              </a:rPr>
              <a:t>Direzione Generale per i contratti, gli acquisti e per i sistemi informativi e la statistica </a:t>
            </a:r>
            <a:endParaRPr lang="en" sz="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3" y="4797128"/>
            <a:ext cx="692872" cy="26560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/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76274" y="2019683"/>
            <a:ext cx="7012555" cy="649949"/>
          </a:xfrm>
        </p:spPr>
        <p:txBody>
          <a:bodyPr/>
          <a:lstStyle>
            <a:lvl1pPr>
              <a:buNone/>
              <a:defRPr lang="it-IT" sz="3200" b="1" i="0" u="none" strike="noStrike" cap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Titolo Capitolo ... Lorem Ipsum</a:t>
            </a:r>
          </a:p>
        </p:txBody>
      </p:sp>
    </p:spTree>
    <p:extLst>
      <p:ext uri="{BB962C8B-B14F-4D97-AF65-F5344CB8AC3E}">
        <p14:creationId xmlns:p14="http://schemas.microsoft.com/office/powerpoint/2010/main" val="65165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 Gran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66" y="0"/>
            <a:ext cx="2941233" cy="2079321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7523430" y="1786957"/>
            <a:ext cx="1494751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endParaRPr lang="en" sz="900" dirty="0">
              <a:solidFill>
                <a:schemeClr val="bg1"/>
              </a:solidFill>
            </a:endParaRPr>
          </a:p>
        </p:txBody>
      </p:sp>
      <p:sp>
        <p:nvSpPr>
          <p:cNvPr id="10" name="Shape 79"/>
          <p:cNvSpPr txBox="1">
            <a:spLocks/>
          </p:cNvSpPr>
          <p:nvPr userDrawn="1"/>
        </p:nvSpPr>
        <p:spPr>
          <a:xfrm>
            <a:off x="394366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>
                  <a:lumMod val="50000"/>
                </a:schemeClr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3958" y="474176"/>
            <a:ext cx="5649913" cy="649949"/>
          </a:xfrm>
        </p:spPr>
        <p:txBody>
          <a:bodyPr/>
          <a:lstStyle>
            <a:lvl1pPr>
              <a:buNone/>
              <a:defRPr lang="it-IT" sz="3200" b="1" i="0" u="none" strike="noStrike" cap="none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54050" y="1160085"/>
            <a:ext cx="6183313" cy="3320475"/>
          </a:xfrm>
        </p:spPr>
        <p:txBody>
          <a:bodyPr/>
          <a:lstStyle>
            <a:lvl1pPr>
              <a:spcBef>
                <a:spcPts val="120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>
                <a:solidFill>
                  <a:schemeClr val="tx2">
                    <a:lumMod val="75000"/>
                  </a:schemeClr>
                </a:solidFill>
              </a:rPr>
              <a:t>Scrivi qui il testo ... Sit Amet Consecutur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Grande - Testo 16p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-10437"/>
            <a:ext cx="3636974" cy="5164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v</a:t>
            </a:r>
          </a:p>
        </p:txBody>
      </p:sp>
      <p:sp>
        <p:nvSpPr>
          <p:cNvPr id="38" name="Shape 38"/>
          <p:cNvSpPr/>
          <p:nvPr/>
        </p:nvSpPr>
        <p:spPr>
          <a:xfrm>
            <a:off x="3638202" y="-10437"/>
            <a:ext cx="5129128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66" y="0"/>
            <a:ext cx="2941233" cy="2079321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8279193" y="1872551"/>
            <a:ext cx="864807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sz="600" dirty="0">
                <a:solidFill>
                  <a:schemeClr val="bg1"/>
                </a:solidFill>
              </a:rPr>
              <a:t>Direzione Generale per i contratti, gli acquisti e per i sistemi informativi e la statistica </a:t>
            </a:r>
            <a:endParaRPr lang="en" sz="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55" y="1606950"/>
            <a:ext cx="692872" cy="26560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>
                  <a:lumMod val="50000"/>
                </a:schemeClr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256" y="199168"/>
            <a:ext cx="5649913" cy="649949"/>
          </a:xfrm>
        </p:spPr>
        <p:txBody>
          <a:bodyPr/>
          <a:lstStyle>
            <a:lvl1pPr>
              <a:buNone/>
              <a:defRPr lang="it-IT" sz="2400" b="1" i="0" u="none" strike="noStrike" cap="none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9347" y="885077"/>
            <a:ext cx="7545241" cy="3768613"/>
          </a:xfrm>
        </p:spPr>
        <p:txBody>
          <a:bodyPr/>
          <a:lstStyle>
            <a:lvl1pP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>
                <a:solidFill>
                  <a:schemeClr val="tx2">
                    <a:lumMod val="75000"/>
                  </a:schemeClr>
                </a:solidFill>
              </a:rPr>
              <a:t>Scrivi qui il testo ... Sit Amet Consecutur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66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Grande - Testo 12p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-10437"/>
            <a:ext cx="3636974" cy="5164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v</a:t>
            </a:r>
          </a:p>
        </p:txBody>
      </p:sp>
      <p:sp>
        <p:nvSpPr>
          <p:cNvPr id="38" name="Shape 38"/>
          <p:cNvSpPr/>
          <p:nvPr/>
        </p:nvSpPr>
        <p:spPr>
          <a:xfrm>
            <a:off x="3638202" y="-10437"/>
            <a:ext cx="5129128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66" y="0"/>
            <a:ext cx="2941233" cy="2079321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8279193" y="1872551"/>
            <a:ext cx="864807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endParaRPr lang="en" sz="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55" y="1606950"/>
            <a:ext cx="692872" cy="26560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>
                  <a:lumMod val="50000"/>
                </a:schemeClr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256" y="199168"/>
            <a:ext cx="5649913" cy="649949"/>
          </a:xfrm>
        </p:spPr>
        <p:txBody>
          <a:bodyPr/>
          <a:lstStyle>
            <a:lvl1pPr>
              <a:buNone/>
              <a:defRPr lang="it-IT" sz="2400" b="1" i="0" u="none" strike="noStrike" cap="none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9347" y="885077"/>
            <a:ext cx="7545241" cy="3768613"/>
          </a:xfrm>
        </p:spPr>
        <p:txBody>
          <a:bodyPr/>
          <a:lstStyle>
            <a:lvl1pP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>
                <a:solidFill>
                  <a:schemeClr val="tx2">
                    <a:lumMod val="75000"/>
                  </a:schemeClr>
                </a:solidFill>
              </a:rPr>
              <a:t>Scrivi qui il testo ... Sit Amet Consecutur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75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azio Grande - Testo 12p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-10437"/>
            <a:ext cx="4248614" cy="5164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v</a:t>
            </a:r>
          </a:p>
        </p:txBody>
      </p:sp>
      <p:sp>
        <p:nvSpPr>
          <p:cNvPr id="38" name="Shape 38"/>
          <p:cNvSpPr/>
          <p:nvPr/>
        </p:nvSpPr>
        <p:spPr>
          <a:xfrm>
            <a:off x="4071966" y="-10437"/>
            <a:ext cx="5075534" cy="5175535"/>
          </a:xfrm>
          <a:custGeom>
            <a:avLst/>
            <a:gdLst>
              <a:gd name="connsiteX0" fmla="*/ 0 w 332734"/>
              <a:gd name="connsiteY0" fmla="*/ 0 h 206122"/>
              <a:gd name="connsiteX1" fmla="*/ 0 w 332734"/>
              <a:gd name="connsiteY1" fmla="*/ 206122 h 206122"/>
              <a:gd name="connsiteX2" fmla="*/ 332734 w 332734"/>
              <a:gd name="connsiteY2" fmla="*/ 109542 h 206122"/>
              <a:gd name="connsiteX3" fmla="*/ 273309 w 332734"/>
              <a:gd name="connsiteY3" fmla="*/ 331 h 206122"/>
              <a:gd name="connsiteX4" fmla="*/ 0 w 332734"/>
              <a:gd name="connsiteY4" fmla="*/ 0 h 206122"/>
              <a:gd name="connsiteX0" fmla="*/ 0 w 332734"/>
              <a:gd name="connsiteY0" fmla="*/ 0 h 206122"/>
              <a:gd name="connsiteX1" fmla="*/ 0 w 332734"/>
              <a:gd name="connsiteY1" fmla="*/ 206122 h 206122"/>
              <a:gd name="connsiteX2" fmla="*/ 332734 w 332734"/>
              <a:gd name="connsiteY2" fmla="*/ 109542 h 206122"/>
              <a:gd name="connsiteX3" fmla="*/ 245460 w 332734"/>
              <a:gd name="connsiteY3" fmla="*/ 331 h 206122"/>
              <a:gd name="connsiteX4" fmla="*/ 0 w 332734"/>
              <a:gd name="connsiteY4" fmla="*/ 0 h 206122"/>
              <a:gd name="connsiteX0" fmla="*/ 0 w 332734"/>
              <a:gd name="connsiteY0" fmla="*/ 0 h 206122"/>
              <a:gd name="connsiteX1" fmla="*/ 0 w 332734"/>
              <a:gd name="connsiteY1" fmla="*/ 206122 h 206122"/>
              <a:gd name="connsiteX2" fmla="*/ 296945 w 332734"/>
              <a:gd name="connsiteY2" fmla="*/ 119250 h 206122"/>
              <a:gd name="connsiteX3" fmla="*/ 332734 w 332734"/>
              <a:gd name="connsiteY3" fmla="*/ 109542 h 206122"/>
              <a:gd name="connsiteX4" fmla="*/ 245460 w 332734"/>
              <a:gd name="connsiteY4" fmla="*/ 331 h 206122"/>
              <a:gd name="connsiteX5" fmla="*/ 0 w 332734"/>
              <a:gd name="connsiteY5" fmla="*/ 0 h 206122"/>
              <a:gd name="connsiteX0" fmla="*/ 0 w 332734"/>
              <a:gd name="connsiteY0" fmla="*/ 0 h 206122"/>
              <a:gd name="connsiteX1" fmla="*/ 0 w 332734"/>
              <a:gd name="connsiteY1" fmla="*/ 206122 h 206122"/>
              <a:gd name="connsiteX2" fmla="*/ 324794 w 332734"/>
              <a:gd name="connsiteY2" fmla="*/ 204703 h 206122"/>
              <a:gd name="connsiteX3" fmla="*/ 332734 w 332734"/>
              <a:gd name="connsiteY3" fmla="*/ 109542 h 206122"/>
              <a:gd name="connsiteX4" fmla="*/ 245460 w 332734"/>
              <a:gd name="connsiteY4" fmla="*/ 331 h 206122"/>
              <a:gd name="connsiteX5" fmla="*/ 0 w 332734"/>
              <a:gd name="connsiteY5" fmla="*/ 0 h 206122"/>
              <a:gd name="connsiteX0" fmla="*/ 0 w 327021"/>
              <a:gd name="connsiteY0" fmla="*/ 0 h 206122"/>
              <a:gd name="connsiteX1" fmla="*/ 0 w 327021"/>
              <a:gd name="connsiteY1" fmla="*/ 206122 h 206122"/>
              <a:gd name="connsiteX2" fmla="*/ 324794 w 327021"/>
              <a:gd name="connsiteY2" fmla="*/ 204703 h 206122"/>
              <a:gd name="connsiteX3" fmla="*/ 327021 w 327021"/>
              <a:gd name="connsiteY3" fmla="*/ 108652 h 206122"/>
              <a:gd name="connsiteX4" fmla="*/ 245460 w 327021"/>
              <a:gd name="connsiteY4" fmla="*/ 331 h 206122"/>
              <a:gd name="connsiteX5" fmla="*/ 0 w 327021"/>
              <a:gd name="connsiteY5" fmla="*/ 0 h 206122"/>
              <a:gd name="connsiteX0" fmla="*/ 0 w 327021"/>
              <a:gd name="connsiteY0" fmla="*/ 0 h 206567"/>
              <a:gd name="connsiteX1" fmla="*/ 714 w 327021"/>
              <a:gd name="connsiteY1" fmla="*/ 206567 h 206567"/>
              <a:gd name="connsiteX2" fmla="*/ 324794 w 327021"/>
              <a:gd name="connsiteY2" fmla="*/ 204703 h 206567"/>
              <a:gd name="connsiteX3" fmla="*/ 327021 w 327021"/>
              <a:gd name="connsiteY3" fmla="*/ 108652 h 206567"/>
              <a:gd name="connsiteX4" fmla="*/ 245460 w 327021"/>
              <a:gd name="connsiteY4" fmla="*/ 331 h 206567"/>
              <a:gd name="connsiteX5" fmla="*/ 0 w 327021"/>
              <a:gd name="connsiteY5" fmla="*/ 0 h 206567"/>
              <a:gd name="connsiteX0" fmla="*/ 0 w 327021"/>
              <a:gd name="connsiteY0" fmla="*/ 0 h 206567"/>
              <a:gd name="connsiteX1" fmla="*/ 714 w 327021"/>
              <a:gd name="connsiteY1" fmla="*/ 206567 h 206567"/>
              <a:gd name="connsiteX2" fmla="*/ 324794 w 327021"/>
              <a:gd name="connsiteY2" fmla="*/ 205593 h 206567"/>
              <a:gd name="connsiteX3" fmla="*/ 327021 w 327021"/>
              <a:gd name="connsiteY3" fmla="*/ 108652 h 206567"/>
              <a:gd name="connsiteX4" fmla="*/ 245460 w 327021"/>
              <a:gd name="connsiteY4" fmla="*/ 331 h 206567"/>
              <a:gd name="connsiteX5" fmla="*/ 0 w 327021"/>
              <a:gd name="connsiteY5" fmla="*/ 0 h 206567"/>
              <a:gd name="connsiteX0" fmla="*/ 0 w 325018"/>
              <a:gd name="connsiteY0" fmla="*/ 0 h 206567"/>
              <a:gd name="connsiteX1" fmla="*/ 714 w 325018"/>
              <a:gd name="connsiteY1" fmla="*/ 206567 h 206567"/>
              <a:gd name="connsiteX2" fmla="*/ 324794 w 325018"/>
              <a:gd name="connsiteY2" fmla="*/ 205593 h 206567"/>
              <a:gd name="connsiteX3" fmla="*/ 324879 w 325018"/>
              <a:gd name="connsiteY3" fmla="*/ 79277 h 206567"/>
              <a:gd name="connsiteX4" fmla="*/ 245460 w 325018"/>
              <a:gd name="connsiteY4" fmla="*/ 331 h 206567"/>
              <a:gd name="connsiteX5" fmla="*/ 0 w 325018"/>
              <a:gd name="connsiteY5" fmla="*/ 0 h 20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18" h="206567" extrusionOk="0">
                <a:moveTo>
                  <a:pt x="0" y="0"/>
                </a:moveTo>
                <a:lnTo>
                  <a:pt x="714" y="206567"/>
                </a:lnTo>
                <a:lnTo>
                  <a:pt x="324794" y="205593"/>
                </a:lnTo>
                <a:cubicBezTo>
                  <a:pt x="325536" y="173576"/>
                  <a:pt x="324137" y="111294"/>
                  <a:pt x="324879" y="79277"/>
                </a:cubicBezTo>
                <a:lnTo>
                  <a:pt x="245460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6" y="-515519"/>
            <a:ext cx="2941233" cy="207932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>
                  <a:lumMod val="50000"/>
                </a:schemeClr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256" y="199168"/>
            <a:ext cx="5649913" cy="649949"/>
          </a:xfrm>
        </p:spPr>
        <p:txBody>
          <a:bodyPr/>
          <a:lstStyle>
            <a:lvl1pPr>
              <a:buNone/>
              <a:defRPr lang="it-IT" sz="2400" b="1" i="0" u="none" strike="noStrike" cap="none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9347" y="885077"/>
            <a:ext cx="7545241" cy="3768613"/>
          </a:xfrm>
        </p:spPr>
        <p:txBody>
          <a:bodyPr/>
          <a:lstStyle>
            <a:lvl1pP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>
                <a:solidFill>
                  <a:schemeClr val="tx2">
                    <a:lumMod val="75000"/>
                  </a:schemeClr>
                </a:solidFill>
              </a:rPr>
              <a:t>Scrivi qui il testo ... Sit Amet Consecutur</a:t>
            </a:r>
            <a:endParaRPr lang="it-IT"/>
          </a:p>
        </p:txBody>
      </p:sp>
      <p:sp>
        <p:nvSpPr>
          <p:cNvPr id="11" name="Shape 87"/>
          <p:cNvSpPr txBox="1">
            <a:spLocks/>
          </p:cNvSpPr>
          <p:nvPr userDrawn="1"/>
        </p:nvSpPr>
        <p:spPr>
          <a:xfrm>
            <a:off x="5128892" y="4810084"/>
            <a:ext cx="3224462" cy="252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sz="600" dirty="0">
                <a:solidFill>
                  <a:srgbClr val="737373"/>
                </a:solidFill>
              </a:rPr>
              <a:t>Direzione Generale per i contratti, gli acquisti e per i sistemi informativi e la statistica </a:t>
            </a:r>
            <a:endParaRPr lang="en" sz="600" dirty="0">
              <a:solidFill>
                <a:srgbClr val="73737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3" y="4797128"/>
            <a:ext cx="692872" cy="2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FULL 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60" y="1"/>
            <a:ext cx="2110339" cy="1491916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5128892" y="4810084"/>
            <a:ext cx="3224462" cy="252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sz="600" dirty="0">
                <a:solidFill>
                  <a:schemeClr val="bg1"/>
                </a:solidFill>
              </a:rPr>
              <a:t>Direzione Generale per i contratti, gli acquisti e per i sistemi informativi e la statistica </a:t>
            </a:r>
            <a:endParaRPr lang="en" sz="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3" y="4797128"/>
            <a:ext cx="692872" cy="26560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chemeClr val="bg1"/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256" y="134397"/>
            <a:ext cx="5649913" cy="649949"/>
          </a:xfrm>
        </p:spPr>
        <p:txBody>
          <a:bodyPr/>
          <a:lstStyle>
            <a:lvl1pPr>
              <a:buNone/>
              <a:defRPr lang="it-IT"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6154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azio FULL 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2" y="0"/>
            <a:ext cx="2343738" cy="1656919"/>
          </a:xfrm>
          <a:prstGeom prst="rect">
            <a:avLst/>
          </a:prstGeom>
        </p:spPr>
      </p:pic>
      <p:sp>
        <p:nvSpPr>
          <p:cNvPr id="8" name="Shape 87"/>
          <p:cNvSpPr txBox="1">
            <a:spLocks/>
          </p:cNvSpPr>
          <p:nvPr userDrawn="1"/>
        </p:nvSpPr>
        <p:spPr>
          <a:xfrm>
            <a:off x="5128892" y="4810084"/>
            <a:ext cx="3224462" cy="252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sz="600" dirty="0">
                <a:solidFill>
                  <a:srgbClr val="737373"/>
                </a:solidFill>
              </a:rPr>
              <a:t>Direzione Generale per i contratti, gli acquisti e per i sistemi informativi e la statistica </a:t>
            </a:r>
            <a:endParaRPr lang="en" sz="600" dirty="0">
              <a:solidFill>
                <a:srgbClr val="73737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3" y="4797128"/>
            <a:ext cx="692872" cy="265601"/>
          </a:xfrm>
          <a:prstGeom prst="rect">
            <a:avLst/>
          </a:prstGeom>
        </p:spPr>
      </p:pic>
      <p:sp>
        <p:nvSpPr>
          <p:cNvPr id="10" name="Shape 79"/>
          <p:cNvSpPr txBox="1">
            <a:spLocks/>
          </p:cNvSpPr>
          <p:nvPr userDrawn="1"/>
        </p:nvSpPr>
        <p:spPr>
          <a:xfrm>
            <a:off x="299722" y="4653690"/>
            <a:ext cx="5649447" cy="40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000" b="1">
                <a:solidFill>
                  <a:srgbClr val="737373"/>
                </a:solidFill>
                <a:latin typeface="Karla" panose="020B0604020202020204" charset="0"/>
                <a:ea typeface="Karla" panose="020B0604020202020204" charset="0"/>
              </a:rPr>
              <a:t>Pagina </a:t>
            </a:r>
            <a:fld id="{A40B19ED-4B54-495C-81DC-8B4BFC9EE3D8}" type="slidenum">
              <a:rPr lang="it-IT" sz="1000" b="1" smtClean="0">
                <a:solidFill>
                  <a:srgbClr val="737373"/>
                </a:solidFill>
                <a:latin typeface="Karla" panose="020B0604020202020204" charset="0"/>
                <a:ea typeface="Karla" panose="020B0604020202020204" charset="0"/>
              </a:rPr>
              <a:t>‹N›</a:t>
            </a:fld>
            <a:endParaRPr lang="en" sz="1000" b="0" dirty="0">
              <a:solidFill>
                <a:srgbClr val="737373"/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9256" y="134397"/>
            <a:ext cx="5649913" cy="649949"/>
          </a:xfrm>
        </p:spPr>
        <p:txBody>
          <a:bodyPr/>
          <a:lstStyle>
            <a:lvl1pPr>
              <a:buNone/>
              <a:defRPr lang="it-IT" sz="2400" b="1" i="0" u="none" strike="noStrike" cap="none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0038" y="947738"/>
            <a:ext cx="8450262" cy="3598862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  Second level</a:t>
            </a:r>
          </a:p>
          <a:p>
            <a:pPr lvl="2"/>
            <a:r>
              <a:rPr lang="en-US"/>
              <a:t>    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14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61" r:id="rId3"/>
    <p:sldLayoutId id="2147483662" r:id="rId4"/>
    <p:sldLayoutId id="2147483666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isorbo.usrliguri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00167" y="1741740"/>
            <a:ext cx="6113123" cy="12141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Esame </a:t>
            </a:r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Stato </a:t>
            </a: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Novità e strumenti di lavoro </a:t>
            </a:r>
            <a:endParaRPr lang="it-IT" sz="24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lh6.googleusercontent.com/SN24sfAbwRa6T2dv2NfQyvw6Vh1iCGUpk1JEwIyCYEDItRuMDaCqvMIO9zC_latefBhVFZIok9HMQK1UJiKMOqJ1KHyMFGx48bo4xzGD_3YOaDUD1sdDpfLMZf8Y1sSG9SmjI3_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4811499"/>
            <a:ext cx="3041231" cy="3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ACBCC21-A9AC-482C-A11B-EF38C50E0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92" y="3046627"/>
            <a:ext cx="2617502" cy="157050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44" y="16580"/>
            <a:ext cx="2596382" cy="17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510767" y="111487"/>
            <a:ext cx="6113123" cy="62515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Credito scolastico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4454" y="626274"/>
            <a:ext cx="7091890" cy="4199248"/>
          </a:xfrm>
        </p:spPr>
        <p:txBody>
          <a:bodyPr/>
          <a:lstStyle/>
          <a:p>
            <a:pPr algn="just"/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conversione deve essere effettuata con riferimento sia</a:t>
            </a: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dei voti 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al (livello basso o alto della fascia di credito)</a:t>
            </a: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credito conseguito </a:t>
            </a:r>
            <a:endParaRPr lang="it-IT" sz="2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Tabella A: conversione 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credito assegnato alla fine della classe terza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a 3">
            <a:extLst>
              <a:ext uri="{FF2B5EF4-FFF2-40B4-BE49-F238E27FC236}">
                <a16:creationId xmlns="" xmlns:a16="http://schemas.microsoft.com/office/drawing/2014/main" id="{48E9055D-1E86-44CA-A581-E6C48F192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10856"/>
              </p:ext>
            </p:extLst>
          </p:nvPr>
        </p:nvGraphicFramePr>
        <p:xfrm>
          <a:off x="1319102" y="2751520"/>
          <a:ext cx="6096000" cy="19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619215857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4231537299"/>
                    </a:ext>
                  </a:extLst>
                </a:gridCol>
                <a:gridCol w="2279576">
                  <a:extLst>
                    <a:ext uri="{9D8B030D-6E8A-4147-A177-3AD203B41FA5}">
                      <a16:colId xmlns="" xmlns:a16="http://schemas.microsoft.com/office/drawing/2014/main" val="38332078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it-IT" sz="1100" b="0" i="0" u="none" strike="noStrike" baseline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100" b="0" i="0" u="none" strike="noStrike" baseline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 dei voti 	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u="none" strike="noStrike" baseline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Fasce di credito ai sensi </a:t>
                      </a:r>
                    </a:p>
                    <a:p>
                      <a:pPr algn="ctr"/>
                      <a:r>
                        <a:rPr lang="it-IT" sz="1100" b="0" i="0" u="none" strike="noStrike" baseline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Allegato A al D. Lgs 62/2010 	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u="none" strike="noStrike" baseline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Nuovo credito assegnato per la classe terza 	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9767449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it-IT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 = 6 	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7-8 	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1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 	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5996096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it-IT" sz="11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6&lt; M ≤ 7 	</a:t>
                      </a:r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0433703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it-IT" sz="11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7&lt; M ≤ 8 	</a:t>
                      </a:r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0740297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it-IT" sz="11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8&lt; M ≤ 9 	</a:t>
                      </a:r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403851669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it-IT" sz="11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9&lt; M ≤ 10 </a:t>
                      </a:r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64783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8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36338" y="106326"/>
            <a:ext cx="6113123" cy="44656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it-IT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it-IT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Credito scolastico</a:t>
            </a:r>
            <a:endParaRPr lang="it-IT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4454" y="509315"/>
            <a:ext cx="7580988" cy="2712349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Credito della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classe quarta </a:t>
            </a:r>
            <a:r>
              <a:rPr lang="it-IT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a.s.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2019/20 ai sensi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dell’OM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11/2020 e della nota 8464/2020, per il solo </a:t>
            </a:r>
            <a:r>
              <a:rPr lang="it-IT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a.s.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2019/20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l’ammissione alla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classe successiva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prevista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in presenza di valutazioni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insufficienti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Prima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effettuare la conversione in sessantesimi, i </a:t>
            </a:r>
            <a:r>
              <a:rPr lang="it-IT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CdC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provvedono ad effettuare l’eventuale integrazione di cui all’art. 4 comma 4  dell’OM 11/2020 non superiore a 1 punto. (nota 28 maggio 2020 n.8464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spcBef>
                <a:spcPts val="0"/>
              </a:spcBef>
            </a:pP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Tabella B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conversione credito assegnato alla fine della classe quarta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0" y="2708531"/>
            <a:ext cx="6996223" cy="243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8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510767" y="111487"/>
            <a:ext cx="6113123" cy="62515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Commissioni d’esame 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4454" y="550033"/>
            <a:ext cx="7091890" cy="4199248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per questo anno scolastico le Commissioni d’esame sono costituite da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 commissari interni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un Presidente esterno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sono designabili commissari per la disciplina Educazione Civica, stante la natura trasversale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dell’insegnamento</a:t>
            </a:r>
          </a:p>
          <a:p>
            <a:pPr algn="just">
              <a:spcBef>
                <a:spcPts val="600"/>
              </a:spcBef>
            </a:pPr>
            <a:endParaRPr lang="it-IT" sz="2000" b="1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commissari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individuati nel rispetto dell’equilibrio tra le discipline. In ogni caso, 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assicurata la presenza del commissario di italiano nonché del/dei commissario/i delle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caratterizzanti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individuate negli allegati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all’Ordinanza Ministeriale</a:t>
            </a:r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510767" y="111487"/>
            <a:ext cx="6113123" cy="62515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Commissioni d’esame 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4454" y="688257"/>
            <a:ext cx="7091890" cy="377741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 che insegna in </a:t>
            </a:r>
            <a:r>
              <a:rPr lang="it-IT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più classi terminali </a:t>
            </a:r>
            <a:r>
              <a:rPr lang="it-IT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può essere designato per un numero di classi/commissioni </a:t>
            </a:r>
            <a:r>
              <a:rPr lang="it-IT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superiore a due</a:t>
            </a:r>
            <a:r>
              <a:rPr lang="it-IT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appartenenti </a:t>
            </a:r>
            <a:r>
              <a:rPr lang="it-IT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stessa commissione</a:t>
            </a:r>
            <a:r>
              <a:rPr lang="it-IT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salvo casi eccezionali e debitamente motivati, al fine di consentire l’ordinato svolgimento di tutte le operazioni collegate all’esame di </a:t>
            </a:r>
            <a:r>
              <a:rPr lang="it-IT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endParaRPr lang="it-IT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16958" y="111487"/>
            <a:ext cx="6783571" cy="625159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Artt. 15 e 16 Riunione </a:t>
            </a:r>
            <a:r>
              <a:rPr lang="it-IT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plenaria </a:t>
            </a:r>
            <a:r>
              <a:rPr lang="it-IT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Attività </a:t>
            </a:r>
            <a:r>
              <a:rPr lang="it-IT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Commissioni</a:t>
            </a:r>
          </a:p>
          <a:p>
            <a:pPr algn="ctr"/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4454" y="688257"/>
            <a:ext cx="7091890" cy="3777418"/>
          </a:xfrm>
        </p:spPr>
        <p:txBody>
          <a:bodyPr/>
          <a:lstStyle/>
          <a:p>
            <a:pPr marL="342900" indent="-342900" algn="just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attività previste sono in larga parte quelle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ordinarie,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riferite sia ai candidati interni che agli esterni</a:t>
            </a:r>
          </a:p>
          <a:p>
            <a:pPr marL="342900" indent="-342900" algn="just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Diversamente da quanto accaduto nel 2020,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è previsto nessun «bonus straordinario»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resta la previsione su «l’eventuale attribuzione del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punteggio integrativo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fino a un massimo di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cinque punti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 candidati che abbiano conseguito un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credito scolastico di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almeno 50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punti e un risultato nella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prova di esame pari ad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almeno 30</a:t>
            </a:r>
            <a:r>
              <a:rPr lang="it-IT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punti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è precisato che la predisposizione dei materiali avviene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all’inizio di ogni giornata di colloqui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prima del loro avvio, per i relativi candidati».</a:t>
            </a:r>
          </a:p>
          <a:p>
            <a:pPr algn="just"/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89502" y="122119"/>
            <a:ext cx="6113123" cy="62515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Prove d’esame 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48856" y="581931"/>
            <a:ext cx="7091890" cy="4043232"/>
          </a:xfrm>
        </p:spPr>
        <p:txBody>
          <a:bodyPr/>
          <a:lstStyle/>
          <a:p>
            <a:pPr algn="just"/>
            <a:endParaRPr lang="it-IT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conduzione del colloquio, la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sottocommissione tiene conto delle informazioni contenute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dello studente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cui al decreto del Ministro dell’Istruzione 6 agosto 2020, n.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  <a:p>
            <a:pPr algn="just"/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il Curriculum la sottocommissione ha a disposizione non solo dati che riguardano il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percorso scolastico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candidato, ma anche informazioni relative 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certificazioni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esperienze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significative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competenze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eventualmente acquisite in contesti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formali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informali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(se inserite dallo studente nell’apposita area del Curriculum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89502" y="122119"/>
            <a:ext cx="6113123" cy="625159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dello studente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4428" y="783950"/>
            <a:ext cx="7091890" cy="3777418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Curriculum dello studente, una delle novità ordinamentali realizzate quest’anno, consente una migliore organizzazione e documentazione della realtà degli apprendimenti e delle caratteristiche di ciascuno (nota 349/2021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 permette la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valorizzazione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la certificazione di tutte le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competenze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acquisite formali, non formali ed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informali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come da…</a:t>
            </a:r>
          </a:p>
          <a:p>
            <a:pPr algn="just">
              <a:spcBef>
                <a:spcPts val="600"/>
              </a:spcBef>
            </a:pPr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Decreto legislativo n. 13 del 16 gennaio 2013 « </a:t>
            </a:r>
            <a:r>
              <a:rPr lang="it-IT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definizione delle norme generali e dei livelli essenziali delle prestazioni per l’individuazione e validazione degli apprendimenti non formali e informali e degli standard minimi di servizio del sistema nazionale di certificazione delle competenze, ai sensi dell’art.4, commi 58 e 68 della legge 28 giugno 2012, n. 92</a:t>
            </a:r>
            <a:r>
              <a:rPr lang="it-IT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just">
              <a:spcBef>
                <a:spcPts val="600"/>
              </a:spcBef>
            </a:pPr>
            <a:endParaRPr lang="it-IT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27591" y="122119"/>
            <a:ext cx="8686800" cy="625159"/>
          </a:xfrm>
        </p:spPr>
        <p:txBody>
          <a:bodyPr/>
          <a:lstStyle/>
          <a:p>
            <a:pPr algn="just"/>
            <a:r>
              <a:rPr lang="it-IT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18  Articolazione e modalità di svolgimento del colloquio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645728"/>
            <a:ext cx="7187581" cy="249087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Colloquio di articola in 4 fasi</a:t>
            </a:r>
            <a:endParaRPr lang="it-IT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>
              <a:spcBef>
                <a:spcPts val="600"/>
              </a:spcBef>
              <a:buClr>
                <a:srgbClr val="0000CC"/>
              </a:buClr>
              <a:buFont typeface="+mj-lt"/>
              <a:buAutoNum type="arabicPeriod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colloquio inizia con la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dell’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5113" indent="-265113" algn="just">
              <a:spcBef>
                <a:spcPts val="600"/>
              </a:spcBef>
              <a:buClr>
                <a:srgbClr val="0000CC"/>
              </a:buClr>
              <a:buFont typeface="+mj-lt"/>
              <a:buAutoNum type="arabicPeriod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seconda fase prevede l’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un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già oggetto di studio nell’ambito dell’insegnamento della lingua e letteratura italiana. </a:t>
            </a:r>
          </a:p>
          <a:p>
            <a:pPr marL="265113" indent="-265113" algn="just">
              <a:spcBef>
                <a:spcPts val="600"/>
              </a:spcBef>
              <a:buClr>
                <a:srgbClr val="0000CC"/>
              </a:buClr>
              <a:buFont typeface="+mj-lt"/>
              <a:buAutoNum type="arabicPeriod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 queste due fasi saranno analizzati, come lo scorso anno, dei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 testo, un documento, un problema, un progetto) predisposti dalla commissione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" y="3145923"/>
            <a:ext cx="7622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rgbClr val="0000CC"/>
              </a:buClr>
              <a:buFont typeface="+mj-lt"/>
              <a:buAutoNum type="arabicPeriod" startAt="4"/>
            </a:pP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ultimo </a:t>
            </a:r>
            <a:r>
              <a:rPr lang="it-IT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della prova si concentra sulle esperienze svolte durante 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ercorsi per le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ompetenze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rasversali e l’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rientamento.                     Agli studenti e alle studentesse sarà chiesto di parlare delle proprie esperienze e di argomentare sul tema.</a:t>
            </a:r>
          </a:p>
        </p:txBody>
      </p:sp>
    </p:spTree>
    <p:extLst>
      <p:ext uri="{BB962C8B-B14F-4D97-AF65-F5344CB8AC3E}">
        <p14:creationId xmlns:p14="http://schemas.microsoft.com/office/powerpoint/2010/main" val="4735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L’elaborato </a:t>
            </a:r>
            <a:r>
              <a:rPr lang="it-IT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Stato </a:t>
            </a: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it-IT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2637" y="848613"/>
            <a:ext cx="7091265" cy="3714056"/>
          </a:xfrm>
        </p:spPr>
        <p:txBody>
          <a:bodyPr/>
          <a:lstStyle/>
          <a:p>
            <a:pPr marL="342900" indent="-342900" algn="just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L’argomento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dell’elaborato è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assegnato a ciascun candidato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consiglio di classe, entro il 30 aprile 2021, tenendo conto del percorso personale, su indicazione dei docenti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materie caratterizzanti</a:t>
            </a:r>
          </a:p>
          <a:p>
            <a:pPr marL="342900" indent="-342900" algn="just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L’elaborato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trasmesso dal candidato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docente di riferimento per posta elettronica entro il 31 di maggio, includendo in copia anche l’indirizzo di posta elettronica istituzionale della scuola o di altra casella mail dedicata.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marL="342900" lvl="0" indent="-342900" algn="just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Poiché la forma dell’elaborato è aperta e libera può trattarsi di un testo scritto, di una video-presentazione, di un prodotto multimediale.</a:t>
            </a:r>
          </a:p>
          <a:p>
            <a:pPr marL="342900" indent="-342900" algn="just">
              <a:buClr>
                <a:srgbClr val="0000CC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L’elaborato </a:t>
            </a:r>
            <a:r>
              <a:rPr lang="it-IT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Stato </a:t>
            </a: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it-IT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49290" y="774185"/>
            <a:ext cx="7091265" cy="3714056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it-IT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 </a:t>
            </a:r>
            <a:r>
              <a:rPr lang="it-IT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caratterizzanti oggetto dell’elaborato 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colloquio, all’Esame di Stato, si apre con la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un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concernente le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caratterizzanti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individuate negli allegati C/1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C/2 C/3, dell’O.M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n. 53 - in una tipologia e forma ad esse coerenti,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una prospettiva multidisciplinare, dagli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apporti di altre discipline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competenze individuali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presenti nel curriculum dello studente, e dall’esperienza del/dei PCTO svolta durante il percorso di studi. </a:t>
            </a: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4895" y="95863"/>
            <a:ext cx="6113123" cy="625159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Riferimenti Normativi Essenziali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9174" y="658746"/>
            <a:ext cx="7248556" cy="376439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Decreto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Presidente della Repubblica 22 giugno 2009, n. 122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Decreto legislativo 13 aprile 2017, n. 62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20 agosto 2019, n. 92 (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Educazione</a:t>
            </a:r>
            <a:r>
              <a:rPr lang="it-IT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Civica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 16 maggio 2020, n.11 (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Credito classe quarta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Decreto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agosto 2020, n. 88 (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dello studente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 3 marzo 2021, n.51 (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Costituzione e nomina </a:t>
            </a:r>
            <a:r>
              <a:rPr lang="it-IT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 3 marzo 2021, n.53 (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Ordinanza Esami di Stato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 5 marzo 2021, n 349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L’elaborato </a:t>
            </a:r>
            <a:r>
              <a:rPr lang="it-IT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</a:t>
            </a: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Stato</a:t>
            </a:r>
            <a:endParaRPr lang="it-IT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1696" y="848613"/>
            <a:ext cx="6798143" cy="370472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 </a:t>
            </a:r>
            <a:r>
              <a:rPr lang="it-IT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caratterizzanti oggetto dell’elaborato 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 di classe quest’anno, in nome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personalizzazione dell’elaborato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 e propria novità di questo esame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avranno anche la possibilità di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collegare l’argomento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assegnato ad una specifica esperienza,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una competenza individuale ricavabile dal Curriculum. </a:t>
            </a:r>
            <a:endParaRPr lang="it-IT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it-IT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L’elaborato </a:t>
            </a:r>
            <a:r>
              <a:rPr lang="it-IT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</a:t>
            </a: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Stato 2021</a:t>
            </a:r>
            <a:endParaRPr lang="it-IT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1696" y="848613"/>
            <a:ext cx="6798143" cy="3798032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it-IT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 </a:t>
            </a:r>
            <a:r>
              <a:rPr lang="it-IT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caratterizzanti oggetto dell’elaborato </a:t>
            </a:r>
            <a:endParaRPr lang="it-IT" sz="20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800"/>
              </a:spcAft>
            </a:pPr>
            <a:r>
              <a:rPr lang="it-IT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infatti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 nucleo dell’elaborato sarà costituito da </a:t>
            </a:r>
            <a:r>
              <a:rPr lang="it-IT" sz="1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….. e ….</a:t>
            </a:r>
            <a:endParaRPr lang="it-IT" sz="1400" dirty="0">
              <a:solidFill>
                <a:srgbClr val="0000CC"/>
              </a:solidFill>
              <a:effectLst/>
              <a:latin typeface="Arial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L’argomento potrà fare riferimento anche ad </a:t>
            </a:r>
            <a:r>
              <a:rPr lang="it-IT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altre discipline</a:t>
            </a: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una logica non solo di </a:t>
            </a:r>
            <a:r>
              <a:rPr lang="it-IT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integrazione</a:t>
            </a: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 le discipline stesse ma anche di </a:t>
            </a:r>
            <a:r>
              <a:rPr lang="it-IT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personalizzazione</a:t>
            </a: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L’argomento potrà essere connesso anche alle esperienze realizzate nell’ambito dei cosiddetti </a:t>
            </a:r>
            <a:r>
              <a:rPr lang="it-IT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PCTO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Nella scelta dell’argomento dell’elaborato, il consiglio di classe potrà tenere conto delle </a:t>
            </a:r>
            <a:r>
              <a:rPr lang="it-IT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attitudini dimostrate dallo studente e rilevate dal Curriculum.</a:t>
            </a: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8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501220" y="255181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L’elaborato </a:t>
            </a:r>
            <a:r>
              <a:rPr lang="it-IT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</a:t>
            </a: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Stato 2021</a:t>
            </a:r>
            <a:endParaRPr lang="it-IT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6959" y="974034"/>
            <a:ext cx="7044612" cy="3576701"/>
          </a:xfrm>
        </p:spPr>
        <p:txBody>
          <a:bodyPr/>
          <a:lstStyle/>
          <a:p>
            <a:pPr marL="285750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saranno accompagnati da un docente di riferimento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(tutor di processo) che li guiderà nella realizzazione dell’elaborato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stesso, facendo attenzione a non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confondere il lavoro di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alla redazione dell’elaborato con un’azione di correzione o controllo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contenutistico e ricordando che si tratta di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lavoro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 dello studente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che dovrà anche permettere di verificare in sede d’esame quali passaggi o contenuti non sono padroneggiati dallo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studente o dalla studentessa. Poiché si tratta di tutoraggio potrà essere svolto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tutti i docenti membri di commissione, non solo da quelli delle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indirizzo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L’elaborato </a:t>
            </a:r>
            <a:r>
              <a:rPr lang="it-IT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Stato </a:t>
            </a: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it-IT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5156" y="606017"/>
            <a:ext cx="7078362" cy="4124603"/>
          </a:xfrm>
        </p:spPr>
        <p:txBody>
          <a:bodyPr/>
          <a:lstStyle/>
          <a:p>
            <a:pPr lvl="0" algn="just">
              <a:spcBef>
                <a:spcPts val="0"/>
              </a:spcBef>
              <a:buClrTx/>
              <a:buSzTx/>
            </a:pPr>
            <a:endParaRPr lang="it-IT" sz="1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it-IT" sz="1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L’elaborato </a:t>
            </a: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 volto ad accertare </a:t>
            </a:r>
            <a:r>
              <a:rPr lang="it-IT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 solo </a:t>
            </a: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</a:t>
            </a:r>
            <a:r>
              <a:rPr lang="it-IT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conoscenze</a:t>
            </a: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sulle </a:t>
            </a:r>
            <a:r>
              <a:rPr lang="it-IT" sz="1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discipline </a:t>
            </a: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 indirizzo ma soprattutto ad </a:t>
            </a:r>
            <a:r>
              <a:rPr lang="it-IT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evidenziare</a:t>
            </a: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 </a:t>
            </a:r>
            <a:r>
              <a:rPr lang="it-IT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competenze </a:t>
            </a:r>
            <a:r>
              <a:rPr lang="it-IT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che hanno acquisito gli studenti nel loro corso di </a:t>
            </a:r>
            <a:r>
              <a:rPr lang="it-IT" sz="1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it-IT" sz="1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Infatti</a:t>
            </a:r>
            <a:endParaRPr lang="it-IT" sz="1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it-IT" sz="1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attraverso 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l’elaborato si dovrà dimostrare, </a:t>
            </a:r>
            <a:r>
              <a:rPr lang="it-IT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solo 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aver acquisito le </a:t>
            </a:r>
            <a:r>
              <a:rPr lang="it-IT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conoscenze delle singole discipline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 anche di </a:t>
            </a:r>
            <a:r>
              <a:rPr lang="it-IT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 maturato le competenze necessarie per effettuare riferimenti pertinenti 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tema centrale, senza sconfinare in </a:t>
            </a:r>
            <a:r>
              <a:rPr lang="it-IT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connessioni forzate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it-IT" sz="180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L’elaborato </a:t>
            </a:r>
            <a:r>
              <a:rPr lang="it-IT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Stato </a:t>
            </a:r>
            <a:r>
              <a:rPr lang="it-IT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it-IT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0469" y="848614"/>
            <a:ext cx="7091567" cy="3976908"/>
          </a:xfrm>
        </p:spPr>
        <p:txBody>
          <a:bodyPr/>
          <a:lstStyle/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Ovviamente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questa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impronta multidisciplinare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rende la stesura dell’elaborato più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coinvolgente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anche più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impegnativa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solo per gli studenti e le studentesse ma anche per i docenti che devono indicare l’“argomento” dell’elaborato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ruolo dei docenti sarà fondamentale, dovranno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essere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 nell’individuare l’argomento per l’elaborato, in modo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far emergere le competenze acquisite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dagli studenti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 esempio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prevedendo anche possibili collegamenti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le esperienze di PCTO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e/o di Educazione civica.</a:t>
            </a:r>
          </a:p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struttura del colloquio dovrebbe evitare la frammentazione e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facilitare la trasversalità del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colloquio.</a:t>
            </a:r>
            <a:endParaRPr lang="it-IT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L’elaborato </a:t>
            </a:r>
            <a:r>
              <a:rPr lang="it-IT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Stato </a:t>
            </a:r>
            <a:r>
              <a:rPr lang="it-IT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it-IT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0470" y="858971"/>
            <a:ext cx="6878916" cy="3596071"/>
          </a:xfrm>
        </p:spPr>
        <p:txBody>
          <a:bodyPr/>
          <a:lstStyle/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potrebbe pensare alla realizzazione dell’elaborato come “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lavoro di progetto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che porta ad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evidenziare,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anche le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competenze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trasversali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la capacità di realizzare un progetto concreto, dopo aver raggiunto una conoscenza sicura dei contenuti fondamentali delle discipline coinvolte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L’elaborato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ha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sua valutazione, in realtà nessuna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parti in cui si articola il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colloquio,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sensi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dell’Art. 18, è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oggetto di specifica valutazione separata. </a:t>
            </a:r>
            <a:endParaRPr lang="it-IT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indicatori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griglia di valutazione della prova orale allegata all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53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trasversali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t-IT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L’elaborato </a:t>
            </a:r>
            <a:r>
              <a:rPr lang="it-IT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Stato </a:t>
            </a:r>
            <a:r>
              <a:rPr lang="it-IT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it-IT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0470" y="848613"/>
            <a:ext cx="7078362" cy="3951987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Proposta di elaborato </a:t>
            </a:r>
            <a:endParaRPr lang="it-IT" sz="2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consigli di classe possono scegliere se assegnare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ciascuno studente un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argomento diverso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assegnare a tutti o a gruppi di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 stesso argomento che si presti a uno svolgimento fortemente personalizzato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 eventualmente fornire indicazioni relative alle caratteristiche “tecniche” dell’elaborato, qualora esso non consista nella sola redazione di un testo scritto. (nota 349 del 5 marzo 2021) </a:t>
            </a:r>
          </a:p>
          <a:p>
            <a:endParaRPr lang="it-IT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L’elaborato </a:t>
            </a:r>
            <a:r>
              <a:rPr lang="it-IT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Stato </a:t>
            </a:r>
            <a:r>
              <a:rPr lang="it-IT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it-IT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0470" y="848613"/>
            <a:ext cx="7078362" cy="3951987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Proposta di elaborato </a:t>
            </a:r>
            <a:endParaRPr lang="it-IT" sz="2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…se 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consiglio di classe decide di assegnare </a:t>
            </a:r>
            <a:r>
              <a:rPr lang="it-IT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ciascun 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candidato </a:t>
            </a:r>
            <a:r>
              <a:rPr lang="it-IT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argomento diverso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 devono formulare </a:t>
            </a:r>
            <a:r>
              <a:rPr lang="it-IT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proposte dettagliate 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tengano conto del percorso e delle attitudini dello studente. </a:t>
            </a:r>
            <a:endParaRPr lang="it-IT" sz="1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tutta 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classe o a gruppi di studenti </a:t>
            </a:r>
            <a:r>
              <a:rPr lang="it-IT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uno stesso argomento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si possono suggerire </a:t>
            </a:r>
            <a:r>
              <a:rPr lang="it-IT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contenuti </a:t>
            </a:r>
            <a:r>
              <a:rPr lang="it-IT" sz="1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 carattere più generale </a:t>
            </a:r>
            <a:r>
              <a:rPr lang="it-IT" sz="1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 </a:t>
            </a:r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 prestino ad uno svolgimento fortemente personalizzato</a:t>
            </a:r>
            <a:endParaRPr lang="it-IT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L’elaborato </a:t>
            </a:r>
            <a:r>
              <a:rPr lang="it-IT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all’Esame di Stato </a:t>
            </a:r>
            <a:r>
              <a:rPr lang="it-IT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it-IT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0470" y="848613"/>
            <a:ext cx="7078362" cy="3951987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Proposta di elaborato </a:t>
            </a:r>
            <a:endParaRPr lang="it-IT" sz="2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…si possono fare esempi …</a:t>
            </a:r>
          </a:p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…o partire da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da sole racchiudono un “mondo”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collegamenti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 e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possono costituire spunti per elaborare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proposte 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ogni caso, per la formulazione di qualunque tipo di proposta, il consiglio di classe dovrà tenere conto delle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 del gruppo classe</a:t>
            </a:r>
            <a:r>
              <a:rPr lang="it-IT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del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livello di crescita di ogni singolo studente e </a:t>
            </a:r>
            <a:r>
              <a:rPr lang="it-IT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studentessa </a:t>
            </a:r>
            <a:endParaRPr lang="it-IT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L’analisi del testo </a:t>
            </a:r>
            <a:endParaRPr lang="it-IT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0470" y="848613"/>
            <a:ext cx="6921446" cy="3425675"/>
          </a:xfrm>
        </p:spPr>
        <p:txBody>
          <a:bodyPr/>
          <a:lstStyle/>
          <a:p>
            <a:pPr algn="just"/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colloquio prosegue con la «</a:t>
            </a: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discussione di un breve testo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già oggetto di studio nell’ambito dell’insegnamento di lingua e letteratura italiana, o della lingua e letteratura nella quale si svolge l’insegnamento, durante il quinto anno e ricompreso nel documento del consiglio di classe di cui all’articolo 10»</a:t>
            </a:r>
          </a:p>
          <a:p>
            <a:pPr algn="just"/>
            <a:r>
              <a:rPr lang="it-IT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 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discussione risponde a un </a:t>
            </a: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corretto modo di valutare le competenze maturate rispetto alla capacità di analisi </a:t>
            </a:r>
            <a:r>
              <a:rPr lang="it-IT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testuale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4895" y="95863"/>
            <a:ext cx="6113123" cy="625159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3 Ammissione candidati interni 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9174" y="658746"/>
            <a:ext cx="7248556" cy="376439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studenti iscritti all’ultimo anno di corso sono ammessi all’esame, «</a:t>
            </a:r>
            <a:r>
              <a:rPr lang="it-IT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in assenza dei requisiti </a:t>
            </a:r>
            <a:r>
              <a:rPr lang="it-IT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cui all’articolo 13, comma 2, lettere b) e c) del </a:t>
            </a:r>
            <a:r>
              <a:rPr 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Dlgs</a:t>
            </a:r>
            <a:r>
              <a:rPr lang="it-IT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62/2017».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</a:t>
            </a:r>
            <a:r>
              <a:rPr lang="it-IT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prescinde</a:t>
            </a:r>
            <a:r>
              <a:rPr lang="it-IT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quindi 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dalla partecipazione alle prove INVALSI – lettera b)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dallo svolgimento delle attività di PCTO – lettera c)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L’analisi del testo </a:t>
            </a:r>
            <a:endParaRPr lang="it-IT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33916" y="873535"/>
            <a:ext cx="6802264" cy="39519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testi presenti nel Documento del Consiglio di classe possono ovviamente non limitarsi allo specifico letterario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tal </a:t>
            </a:r>
            <a:r>
              <a:rPr lang="it-IT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modo, l</a:t>
            </a:r>
            <a:r>
              <a:rPr lang="it-IT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capacità di analisi può manifestarsi anche in ambiti più </a:t>
            </a:r>
            <a:r>
              <a:rPr lang="it-IT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corrispondenti </a:t>
            </a: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</a:t>
            </a:r>
            <a:r>
              <a:rPr lang="it-IT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peculiarità </a:t>
            </a: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singoli profili 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progettazioni 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docenti (nota 349/2021)</a:t>
            </a:r>
          </a:p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L’analisi del materiale</a:t>
            </a:r>
            <a:endParaRPr lang="it-IT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85409" y="873535"/>
            <a:ext cx="7078362" cy="39519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prevede l’ «analisi, da parte del candidato, del materiale scelto dalla sottocommissione ai sensi dell’articolo 17, comma 3, con trattazione di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 concettuali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caratterizzanti le diverse discipline, anche nel loro rapporto interdisciplinare.</a:t>
            </a:r>
          </a:p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 eventualmente anche nell’elaborato, trovano posto anche conoscenze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previste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dalle attività di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Educazione civica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it-IT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L’ordinanza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prevede una parte del colloquio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dedicata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modo esclusivo, all’ Educazione civica</a:t>
            </a:r>
          </a:p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6792" y="223454"/>
            <a:ext cx="6113123" cy="62515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PCTO</a:t>
            </a:r>
            <a:endParaRPr lang="it-IT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85409" y="873535"/>
            <a:ext cx="7078362" cy="39519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L’esame è completato dall’esposizione delle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attività relative al PCTO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per come effettivamente svolte, «eventualmente mediante una breve relazione ovvero un elaborato multimediale»; a tale esposizione è dedicata l’ultima parte del colloquio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 nel caso in cui non sia possibile ricomprendere tali esperienze all’interno dell’elaborato o esse non siano state comunque trattate in precedenza,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anche su iniziativa del candidato</a:t>
            </a:r>
          </a:p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16958" y="111487"/>
            <a:ext cx="6783571" cy="625159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Artt. 20 e 21 Esame </a:t>
            </a:r>
            <a:r>
              <a:rPr 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candidati 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disabilità e con DSA e altri BES</a:t>
            </a:r>
          </a:p>
          <a:p>
            <a:pPr algn="ctr"/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38249" y="783950"/>
            <a:ext cx="7091890" cy="377741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previsioni ricalcano quelle dello scorso anno, ma è inserito il riferimento al decreto interministeriale del 29 dicembre 2020, n. 182 (Nuovo PEI)</a:t>
            </a:r>
          </a:p>
          <a:p>
            <a:pPr algn="just"/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prevede la possibilità che le sottocommissioni adattino, ove necessario, al PEI o al PDP la griglia  di valutazione della prova orale di cui all’allegato B</a:t>
            </a:r>
          </a:p>
          <a:p>
            <a:pPr algn="just"/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0470" y="848613"/>
            <a:ext cx="7078362" cy="3951987"/>
          </a:xfrm>
        </p:spPr>
        <p:txBody>
          <a:bodyPr/>
          <a:lstStyle/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26A0C409-30A2-444F-B73D-477A5EF667AC}"/>
              </a:ext>
            </a:extLst>
          </p:cNvPr>
          <p:cNvSpPr txBox="1"/>
          <p:nvPr/>
        </p:nvSpPr>
        <p:spPr>
          <a:xfrm>
            <a:off x="0" y="2193709"/>
            <a:ext cx="7809722" cy="107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disorbo.usr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liguria@gmail.com</a:t>
            </a:r>
            <a:endParaRPr lang="it-IT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0108331303    </a:t>
            </a:r>
            <a:r>
              <a:rPr lang="it-IT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3394533363</a:t>
            </a:r>
          </a:p>
        </p:txBody>
      </p:sp>
      <p:pic>
        <p:nvPicPr>
          <p:cNvPr id="10" name="Picture 2" descr="https://lh6.googleusercontent.com/SN24sfAbwRa6T2dv2NfQyvw6Vh1iCGUpk1JEwIyCYEDItRuMDaCqvMIO9zC_latefBhVFZIok9HMQK1UJiKMOqJ1KHyMFGx48bo4xzGD_3YOaDUD1sdDpfLMZf8Y1sSG9SmjI3_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4811499"/>
            <a:ext cx="3041231" cy="3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05" y="407555"/>
            <a:ext cx="24765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4895" y="95863"/>
            <a:ext cx="6113123" cy="625159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3 Ammissione candidati interni 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9174" y="658746"/>
            <a:ext cx="6961477" cy="3764398"/>
          </a:xfrm>
        </p:spPr>
        <p:txBody>
          <a:bodyPr/>
          <a:lstStyle/>
          <a:p>
            <a:pPr algn="just"/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relazione al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requisito della «frequenza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almeno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¾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monte ore personalizzato», le istituzioni scolastiche valutano le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deroghe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«di cui all’art. 13 comma 2 lettera a del </a:t>
            </a:r>
            <a:r>
              <a:rPr lang="it-IT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Dlgs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62/2017 ai sensi dell’articolo 14 comma 7 del Decreto del Presidente della Repubblica 22 giugno 2009 n. 122, anche con riferimento alle specifiche situazioni dovute all’emergenza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epidemiologica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it-IT" sz="2000" b="1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Collegi docenti è affidato il potere di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deroga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tenendo in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considerazione l’impatto dell’emergenza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epidemiologica,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comunque previsto dalla normativa vigente</a:t>
            </a:r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4895" y="95863"/>
            <a:ext cx="6113123" cy="625159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3 Ammissione candidati interni 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9174" y="658746"/>
            <a:ext cx="6961477" cy="37643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relazione dei requisiti di profitto, non è prevista nessuna deroga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sono richiesti:</a:t>
            </a:r>
          </a:p>
          <a:p>
            <a:pPr marL="342900" indent="-342900" algn="just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votazione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inferiore a sei decimi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ciascuna disciplina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possibilità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ammettere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provvedimento motivato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caso  di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insufficienza in una </a:t>
            </a:r>
            <a:r>
              <a:rPr lang="it-IT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disciplina</a:t>
            </a:r>
          </a:p>
          <a:p>
            <a:pPr marL="361950" indent="-361950" algn="just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voto di comportamento non inferiore a 6 decimi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4895" y="95863"/>
            <a:ext cx="6113123" cy="625159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4 Ammissione candidati esterni 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30439" y="956457"/>
            <a:ext cx="6961477" cy="3307199"/>
          </a:xfrm>
        </p:spPr>
        <p:txBody>
          <a:bodyPr/>
          <a:lstStyle/>
          <a:p>
            <a:pPr algn="just"/>
            <a:r>
              <a:rPr lang="it-IT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scorso 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 i candidati esterni hanno sostenuto l’esame nella sessione di settembre.</a:t>
            </a:r>
          </a:p>
          <a:p>
            <a:pPr algn="just"/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Quest’anno </a:t>
            </a: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parteciperanno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alla </a:t>
            </a:r>
            <a:r>
              <a:rPr lang="it-IT" sz="2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sessione ordinaria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previo superamento dell’esame preliminare, in presenza, di norma nel mese di maggio</a:t>
            </a:r>
          </a:p>
          <a:p>
            <a:pPr algn="just"/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per questi  candidati si prescinde dai requisiti di cui       all’art. 14 comma 3, ultimo periodo del </a:t>
            </a:r>
            <a:r>
              <a:rPr lang="it-IT" sz="2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Dlgs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62/2017» </a:t>
            </a:r>
            <a:r>
              <a:rPr lang="it-IT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it-IT" sz="2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invalsi e attività «assimilabili» al PCTO </a:t>
            </a:r>
            <a:r>
              <a:rPr lang="it-IT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16159" y="149026"/>
            <a:ext cx="6113123" cy="62515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10 documento del Consiglio di classe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39769" y="699323"/>
            <a:ext cx="7016810" cy="4040628"/>
          </a:xfrm>
        </p:spPr>
        <p:txBody>
          <a:bodyPr/>
          <a:lstStyle/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seguito delle novità introdotte dalla legge 20 agosto 2019, n 92, si prevede che il documento del Consiglio di classe evidenzi, per le discipline coinvolte nell’insegnamento trasversale di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Educazione Civica, gli obiettivi specifici di apprendimento, ovvero i risultati di apprendimento oggetto di valutazione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specifica.</a:t>
            </a:r>
          </a:p>
          <a:p>
            <a:pPr algn="just"/>
            <a:endParaRPr lang="it-IT" sz="20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documento possono inoltre, essere allegati atti relativi ai percorsi e ai progetti svolti nell’ambito del previgente insegnamento di 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Cittadinanza e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Costituzione,  </a:t>
            </a: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possono essere considerati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elementi di continuità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l’insegnamento di </a:t>
            </a:r>
            <a:r>
              <a:rPr lang="it-IT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Educazione Civica</a:t>
            </a:r>
            <a:endParaRPr lang="it-IT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Tx/>
              <a:buSzTx/>
            </a:pPr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510767" y="111487"/>
            <a:ext cx="6113123" cy="62515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10 documento del Consiglio di classe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4454" y="550033"/>
            <a:ext cx="7240745" cy="4199248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documento illustra inoltre:</a:t>
            </a:r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spcBef>
                <a:spcPts val="0"/>
              </a:spcBef>
              <a:buClr>
                <a:srgbClr val="0000CC"/>
              </a:buClr>
              <a:buSzPts val="1000"/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argomento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assegnato a ciascun candidato per la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realizzazione dell’elaborato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concernente le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discipline caratterizzanti 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oggetto del colloquio</a:t>
            </a:r>
            <a:endParaRPr lang="it-IT" sz="20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endParaRPr lang="it-IT" sz="1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argomenti saranno inseriti nel documento sotto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di elenco numerato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rispettando l’ordine dell’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elenco alfabetico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dei candidati della classe ma, ai sensi delle disposizioni vigenti sulla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l’indicazione dei nomi e dei cognomi degli stessi. </a:t>
            </a:r>
            <a:endParaRPr lang="it-IT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it-IT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elenco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saranno indicati gli argomenti assegnati a eventuali </a:t>
            </a:r>
            <a:r>
              <a:rPr lang="it-IT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candidati esterni</a:t>
            </a:r>
            <a:r>
              <a:rPr 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sempre nel rispetto dell’ordine alfabetico di tali candidati.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510767" y="111487"/>
            <a:ext cx="6113123" cy="62515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it-IT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Credito scolastico</a:t>
            </a:r>
            <a:endParaRPr lang="it-IT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4454" y="550033"/>
            <a:ext cx="7091890" cy="419924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per lo scorso anno, rispetto alle previsioni del </a:t>
            </a:r>
            <a:r>
              <a:rPr lang="it-IT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Dlgs</a:t>
            </a:r>
            <a:r>
              <a:rPr lang="it-IT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62/2017, è ridefinito il </a:t>
            </a:r>
            <a:r>
              <a:rPr lang="it-IT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computo</a:t>
            </a:r>
            <a:r>
              <a:rPr lang="it-IT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credito scolastico, che passa da </a:t>
            </a:r>
            <a:r>
              <a:rPr lang="it-IT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massimo di 40 </a:t>
            </a:r>
            <a:r>
              <a:rPr lang="it-IT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un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massimo di 60 punti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tabelle di cui all’allegato A sono state riviste per ovviare ad alcune criticità nel computo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C2BEF-FA41-4297-A78B-1128E14DC8C7}"/>
              </a:ext>
            </a:extLst>
          </p:cNvPr>
          <p:cNvSpPr txBox="1"/>
          <p:nvPr/>
        </p:nvSpPr>
        <p:spPr>
          <a:xfrm>
            <a:off x="4506686" y="4825522"/>
            <a:ext cx="30412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Domenica Di Sorbo </a:t>
            </a:r>
            <a:r>
              <a:rPr lang="it-IT" sz="12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Dirigente Tecnico</a:t>
            </a:r>
            <a:endParaRPr lang="it-IT" sz="12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wal template">
  <a:themeElements>
    <a:clrScheme name="DGCASIS">
      <a:dk1>
        <a:srgbClr val="000000"/>
      </a:dk1>
      <a:lt1>
        <a:srgbClr val="FFFFFF"/>
      </a:lt1>
      <a:dk2>
        <a:srgbClr val="666666"/>
      </a:dk2>
      <a:lt2>
        <a:srgbClr val="999999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3146</TotalTime>
  <Words>2654</Words>
  <Application>Microsoft Office PowerPoint</Application>
  <PresentationFormat>Presentazione su schermo (16:9)</PresentationFormat>
  <Paragraphs>206</Paragraphs>
  <Slides>34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Karla</vt:lpstr>
      <vt:lpstr>Calibri</vt:lpstr>
      <vt:lpstr>Montserrat</vt:lpstr>
      <vt:lpstr>Wingdings</vt:lpstr>
      <vt:lpstr>Cadwal template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Valle, Gianfranco</dc:creator>
  <cp:lastModifiedBy>MIUR</cp:lastModifiedBy>
  <cp:revision>347</cp:revision>
  <cp:lastPrinted>2021-04-19T10:56:45Z</cp:lastPrinted>
  <dcterms:modified xsi:type="dcterms:W3CDTF">2021-04-20T07:12:16Z</dcterms:modified>
</cp:coreProperties>
</file>