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56" r:id="rId2"/>
    <p:sldId id="298" r:id="rId3"/>
    <p:sldId id="302" r:id="rId4"/>
    <p:sldId id="303" r:id="rId5"/>
    <p:sldId id="304" r:id="rId6"/>
    <p:sldId id="305" r:id="rId7"/>
    <p:sldId id="306" r:id="rId8"/>
    <p:sldId id="307" r:id="rId9"/>
    <p:sldId id="308" r:id="rId10"/>
    <p:sldId id="309" r:id="rId11"/>
    <p:sldId id="310" r:id="rId12"/>
    <p:sldId id="311" r:id="rId13"/>
    <p:sldId id="322" r:id="rId14"/>
    <p:sldId id="312" r:id="rId15"/>
    <p:sldId id="313" r:id="rId16"/>
    <p:sldId id="314" r:id="rId17"/>
    <p:sldId id="315" r:id="rId18"/>
    <p:sldId id="316" r:id="rId19"/>
    <p:sldId id="317" r:id="rId20"/>
    <p:sldId id="318" r:id="rId21"/>
    <p:sldId id="319" r:id="rId22"/>
    <p:sldId id="320" r:id="rId23"/>
    <p:sldId id="321" r:id="rId24"/>
    <p:sldId id="297" r:id="rId25"/>
  </p:sldIdLst>
  <p:sldSz cx="9144000" cy="5143500" type="screen16x9"/>
  <p:notesSz cx="6797675" cy="9926638"/>
  <p:embeddedFontLst>
    <p:embeddedFont>
      <p:font typeface="Karla" charset="0"/>
      <p:regular r:id="rId28"/>
      <p:bold r:id="rId29"/>
      <p:italic r:id="rId30"/>
      <p:boldItalic r:id="rId31"/>
    </p:embeddedFont>
    <p:embeddedFont>
      <p:font typeface="Bookman Old Style" pitchFamily="18" charset="0"/>
      <p:regular r:id="rId32"/>
      <p:bold r:id="rId33"/>
      <p:italic r:id="rId34"/>
      <p:boldItalic r:id="rId35"/>
    </p:embeddedFont>
    <p:embeddedFont>
      <p:font typeface="Montserrat" charset="0"/>
      <p:regular r:id="rId36"/>
      <p:bold r:id="rId37"/>
    </p:embeddedFont>
    <p:embeddedFont>
      <p:font typeface="Calibri" pitchFamily="34" charset="0"/>
      <p:regular r:id="rId38"/>
      <p:bold r:id="rId39"/>
      <p:italic r:id="rId40"/>
      <p:boldItalic r:id="rId4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6CC"/>
    <a:srgbClr val="85BD2A"/>
    <a:srgbClr val="3F9BC5"/>
    <a:srgbClr val="FABE16"/>
    <a:srgbClr val="A12F4D"/>
    <a:srgbClr val="73737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257AE10F-FF9C-4A6C-8CAD-FF3E26B48DA4}">
  <a:tblStyle styleId="{257AE10F-FF9C-4A6C-8CAD-FF3E26B48DA4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26" autoAdjust="0"/>
    <p:restoredTop sz="94660"/>
  </p:normalViewPr>
  <p:slideViewPr>
    <p:cSldViewPr snapToGrid="0">
      <p:cViewPr varScale="1">
        <p:scale>
          <a:sx n="51" d="100"/>
          <a:sy n="51" d="100"/>
        </p:scale>
        <p:origin x="-1014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2448" y="10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9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41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font" Target="fonts/font13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B08C87-E3B5-46D5-B7AF-CC20006BC52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A2FC46FD-3F4E-400E-820E-AE0BE54556A4}">
      <dgm:prSet phldrT="[Testo]" custT="1"/>
      <dgm:spPr/>
      <dgm:t>
        <a:bodyPr/>
        <a:lstStyle/>
        <a:p>
          <a:r>
            <a:rPr lang="it-IT" sz="1600" dirty="0"/>
            <a:t>ANALISI E COMMENTO DEL MATERIALE</a:t>
          </a:r>
        </a:p>
      </dgm:t>
    </dgm:pt>
    <dgm:pt modelId="{49E79138-5206-4B86-9D52-21A01E012097}" type="parTrans" cxnId="{0D4F9195-27EA-4F8D-82F5-36125C272543}">
      <dgm:prSet/>
      <dgm:spPr/>
      <dgm:t>
        <a:bodyPr/>
        <a:lstStyle/>
        <a:p>
          <a:endParaRPr lang="it-IT" sz="1600"/>
        </a:p>
      </dgm:t>
    </dgm:pt>
    <dgm:pt modelId="{1EA303A6-37D5-4422-BF19-4894A254BED1}" type="sibTrans" cxnId="{0D4F9195-27EA-4F8D-82F5-36125C272543}">
      <dgm:prSet/>
      <dgm:spPr/>
      <dgm:t>
        <a:bodyPr/>
        <a:lstStyle/>
        <a:p>
          <a:endParaRPr lang="it-IT" sz="1600"/>
        </a:p>
      </dgm:t>
    </dgm:pt>
    <dgm:pt modelId="{C57DBA2E-F19A-467A-AED7-17EDA8EAA0DB}">
      <dgm:prSet phldrT="[Testo]" custT="1"/>
      <dgm:spPr/>
      <dgm:t>
        <a:bodyPr/>
        <a:lstStyle/>
        <a:p>
          <a:r>
            <a:rPr lang="it-IT" sz="1600" dirty="0"/>
            <a:t>SPUNTI DISCIPLINARI/PLURIDISCIPLINARI</a:t>
          </a:r>
        </a:p>
      </dgm:t>
    </dgm:pt>
    <dgm:pt modelId="{04E754D9-7163-4B22-9C24-DBD0464FB9A0}" type="parTrans" cxnId="{9F485BC1-B18A-4D77-B907-DCF608A9A2F5}">
      <dgm:prSet/>
      <dgm:spPr/>
      <dgm:t>
        <a:bodyPr/>
        <a:lstStyle/>
        <a:p>
          <a:endParaRPr lang="it-IT" sz="1600"/>
        </a:p>
      </dgm:t>
    </dgm:pt>
    <dgm:pt modelId="{B21B833B-4D51-42DF-84B8-9B6F90D34325}" type="sibTrans" cxnId="{9F485BC1-B18A-4D77-B907-DCF608A9A2F5}">
      <dgm:prSet/>
      <dgm:spPr/>
      <dgm:t>
        <a:bodyPr/>
        <a:lstStyle/>
        <a:p>
          <a:endParaRPr lang="it-IT" sz="1600"/>
        </a:p>
      </dgm:t>
    </dgm:pt>
    <dgm:pt modelId="{8E96D8D0-31A0-456B-B31A-66E1D9E42F1F}">
      <dgm:prSet phldrT="[Testo]" custT="1"/>
      <dgm:spPr/>
      <dgm:t>
        <a:bodyPr/>
        <a:lstStyle/>
        <a:p>
          <a:r>
            <a:rPr lang="it-IT" sz="1600" dirty="0"/>
            <a:t>PERCORSO GUIDATO ATTRAVERSO I NODI CONCETTUALI CARATTERIZZANTI</a:t>
          </a:r>
        </a:p>
      </dgm:t>
    </dgm:pt>
    <dgm:pt modelId="{EE535833-F0BC-46EC-88F2-51DCE99CA11B}" type="parTrans" cxnId="{A70A29DC-DADE-405F-9387-0ADE9029C418}">
      <dgm:prSet/>
      <dgm:spPr/>
      <dgm:t>
        <a:bodyPr/>
        <a:lstStyle/>
        <a:p>
          <a:endParaRPr lang="it-IT" sz="1600"/>
        </a:p>
      </dgm:t>
    </dgm:pt>
    <dgm:pt modelId="{67568DCA-F97B-4592-904B-47B07974CE12}" type="sibTrans" cxnId="{A70A29DC-DADE-405F-9387-0ADE9029C418}">
      <dgm:prSet/>
      <dgm:spPr/>
      <dgm:t>
        <a:bodyPr/>
        <a:lstStyle/>
        <a:p>
          <a:endParaRPr lang="it-IT" sz="1600"/>
        </a:p>
      </dgm:t>
    </dgm:pt>
    <dgm:pt modelId="{1C4159AA-4EB1-4777-8780-17ADAC8E33E8}" type="pres">
      <dgm:prSet presAssocID="{75B08C87-E3B5-46D5-B7AF-CC20006BC52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8154D2EE-C684-47C9-8991-BC688FE35CA8}" type="pres">
      <dgm:prSet presAssocID="{A2FC46FD-3F4E-400E-820E-AE0BE54556A4}" presName="parentLin" presStyleCnt="0"/>
      <dgm:spPr/>
    </dgm:pt>
    <dgm:pt modelId="{515E54C8-251F-476C-9BF9-6A1353020C1D}" type="pres">
      <dgm:prSet presAssocID="{A2FC46FD-3F4E-400E-820E-AE0BE54556A4}" presName="parentLeftMargin" presStyleLbl="node1" presStyleIdx="0" presStyleCnt="3"/>
      <dgm:spPr/>
      <dgm:t>
        <a:bodyPr/>
        <a:lstStyle/>
        <a:p>
          <a:endParaRPr lang="it-IT"/>
        </a:p>
      </dgm:t>
    </dgm:pt>
    <dgm:pt modelId="{84164D36-C39B-431E-BDD0-8036ECCB9CE3}" type="pres">
      <dgm:prSet presAssocID="{A2FC46FD-3F4E-400E-820E-AE0BE54556A4}" presName="parentText" presStyleLbl="node1" presStyleIdx="0" presStyleCnt="3" custLinFactNeighborX="7512" custLinFactNeighborY="5500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9805B9D-22A5-4314-B7AA-843D1D808F9B}" type="pres">
      <dgm:prSet presAssocID="{A2FC46FD-3F4E-400E-820E-AE0BE54556A4}" presName="negativeSpace" presStyleCnt="0"/>
      <dgm:spPr/>
    </dgm:pt>
    <dgm:pt modelId="{37DE8FE3-8F1E-4BC2-8C41-7D4FF573067C}" type="pres">
      <dgm:prSet presAssocID="{A2FC46FD-3F4E-400E-820E-AE0BE54556A4}" presName="childText" presStyleLbl="conFgAcc1" presStyleIdx="0" presStyleCnt="3">
        <dgm:presLayoutVars>
          <dgm:bulletEnabled val="1"/>
        </dgm:presLayoutVars>
      </dgm:prSet>
      <dgm:spPr/>
    </dgm:pt>
    <dgm:pt modelId="{A4012811-CEAC-45A8-83A0-65D16B67ACDE}" type="pres">
      <dgm:prSet presAssocID="{1EA303A6-37D5-4422-BF19-4894A254BED1}" presName="spaceBetweenRectangles" presStyleCnt="0"/>
      <dgm:spPr/>
    </dgm:pt>
    <dgm:pt modelId="{95A98227-4C9D-46C1-AF58-B4D7DCF5195E}" type="pres">
      <dgm:prSet presAssocID="{C57DBA2E-F19A-467A-AED7-17EDA8EAA0DB}" presName="parentLin" presStyleCnt="0"/>
      <dgm:spPr/>
    </dgm:pt>
    <dgm:pt modelId="{1F3E30EF-5060-4893-BFC3-64276729C098}" type="pres">
      <dgm:prSet presAssocID="{C57DBA2E-F19A-467A-AED7-17EDA8EAA0DB}" presName="parentLeftMargin" presStyleLbl="node1" presStyleIdx="0" presStyleCnt="3"/>
      <dgm:spPr/>
      <dgm:t>
        <a:bodyPr/>
        <a:lstStyle/>
        <a:p>
          <a:endParaRPr lang="it-IT"/>
        </a:p>
      </dgm:t>
    </dgm:pt>
    <dgm:pt modelId="{489115FC-9462-40F1-B1DF-8E6EC11FD6BE}" type="pres">
      <dgm:prSet presAssocID="{C57DBA2E-F19A-467A-AED7-17EDA8EAA0DB}" presName="parentText" presStyleLbl="node1" presStyleIdx="1" presStyleCnt="3" custAng="0" custScaleX="94794" custScaleY="96291" custLinFactNeighborX="39998" custLinFactNeighborY="10547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B316F83-77F0-473B-AFE8-B5EE8F01BAC7}" type="pres">
      <dgm:prSet presAssocID="{C57DBA2E-F19A-467A-AED7-17EDA8EAA0DB}" presName="negativeSpace" presStyleCnt="0"/>
      <dgm:spPr/>
    </dgm:pt>
    <dgm:pt modelId="{F57964DE-D2A4-4220-B69D-DF6DF86A8DBA}" type="pres">
      <dgm:prSet presAssocID="{C57DBA2E-F19A-467A-AED7-17EDA8EAA0DB}" presName="childText" presStyleLbl="conFgAcc1" presStyleIdx="1" presStyleCnt="3" custLinFactY="100000" custLinFactNeighborX="1001" custLinFactNeighborY="147224">
        <dgm:presLayoutVars>
          <dgm:bulletEnabled val="1"/>
        </dgm:presLayoutVars>
      </dgm:prSet>
      <dgm:spPr/>
    </dgm:pt>
    <dgm:pt modelId="{3BF3C79C-1C06-43B1-BF9B-CD3CAA52BD7F}" type="pres">
      <dgm:prSet presAssocID="{B21B833B-4D51-42DF-84B8-9B6F90D34325}" presName="spaceBetweenRectangles" presStyleCnt="0"/>
      <dgm:spPr/>
    </dgm:pt>
    <dgm:pt modelId="{CA15C87E-32CC-4908-9325-DAE0E2FE0967}" type="pres">
      <dgm:prSet presAssocID="{8E96D8D0-31A0-456B-B31A-66E1D9E42F1F}" presName="parentLin" presStyleCnt="0"/>
      <dgm:spPr/>
    </dgm:pt>
    <dgm:pt modelId="{AA2BCAD3-45B5-4114-B3FF-5E946BDAF034}" type="pres">
      <dgm:prSet presAssocID="{8E96D8D0-31A0-456B-B31A-66E1D9E42F1F}" presName="parentLeftMargin" presStyleLbl="node1" presStyleIdx="1" presStyleCnt="3"/>
      <dgm:spPr/>
      <dgm:t>
        <a:bodyPr/>
        <a:lstStyle/>
        <a:p>
          <a:endParaRPr lang="it-IT"/>
        </a:p>
      </dgm:t>
    </dgm:pt>
    <dgm:pt modelId="{5507CE89-32A1-41C7-AD8C-43172C82779F}" type="pres">
      <dgm:prSet presAssocID="{8E96D8D0-31A0-456B-B31A-66E1D9E42F1F}" presName="parentText" presStyleLbl="node1" presStyleIdx="2" presStyleCnt="3" custLinFactY="86042" custLinFactNeighborX="7512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4E603AE-FA42-4BB5-AD72-1FA24605F56E}" type="pres">
      <dgm:prSet presAssocID="{8E96D8D0-31A0-456B-B31A-66E1D9E42F1F}" presName="negativeSpace" presStyleCnt="0"/>
      <dgm:spPr/>
    </dgm:pt>
    <dgm:pt modelId="{DDBFA888-59D8-49B0-911D-65E6A76E3879}" type="pres">
      <dgm:prSet presAssocID="{8E96D8D0-31A0-456B-B31A-66E1D9E42F1F}" presName="childText" presStyleLbl="conFgAcc1" presStyleIdx="2" presStyleCnt="3" custLinFactY="198082" custLinFactNeighborX="1876" custLinFactNeighborY="200000">
        <dgm:presLayoutVars>
          <dgm:bulletEnabled val="1"/>
        </dgm:presLayoutVars>
      </dgm:prSet>
      <dgm:spPr/>
    </dgm:pt>
  </dgm:ptLst>
  <dgm:cxnLst>
    <dgm:cxn modelId="{014EA581-9B66-4665-ABE2-2213509CD24E}" type="presOf" srcId="{75B08C87-E3B5-46D5-B7AF-CC20006BC52E}" destId="{1C4159AA-4EB1-4777-8780-17ADAC8E33E8}" srcOrd="0" destOrd="0" presId="urn:microsoft.com/office/officeart/2005/8/layout/list1"/>
    <dgm:cxn modelId="{E237CCCE-1F77-4CA6-A8FE-8EB899291E23}" type="presOf" srcId="{C57DBA2E-F19A-467A-AED7-17EDA8EAA0DB}" destId="{489115FC-9462-40F1-B1DF-8E6EC11FD6BE}" srcOrd="1" destOrd="0" presId="urn:microsoft.com/office/officeart/2005/8/layout/list1"/>
    <dgm:cxn modelId="{5FC85F0C-4928-471F-8D68-9DDA01DBFBE3}" type="presOf" srcId="{A2FC46FD-3F4E-400E-820E-AE0BE54556A4}" destId="{515E54C8-251F-476C-9BF9-6A1353020C1D}" srcOrd="0" destOrd="0" presId="urn:microsoft.com/office/officeart/2005/8/layout/list1"/>
    <dgm:cxn modelId="{9F485BC1-B18A-4D77-B907-DCF608A9A2F5}" srcId="{75B08C87-E3B5-46D5-B7AF-CC20006BC52E}" destId="{C57DBA2E-F19A-467A-AED7-17EDA8EAA0DB}" srcOrd="1" destOrd="0" parTransId="{04E754D9-7163-4B22-9C24-DBD0464FB9A0}" sibTransId="{B21B833B-4D51-42DF-84B8-9B6F90D34325}"/>
    <dgm:cxn modelId="{DC0BDC37-F9FE-469D-B48C-4133ADF3CD20}" type="presOf" srcId="{C57DBA2E-F19A-467A-AED7-17EDA8EAA0DB}" destId="{1F3E30EF-5060-4893-BFC3-64276729C098}" srcOrd="0" destOrd="0" presId="urn:microsoft.com/office/officeart/2005/8/layout/list1"/>
    <dgm:cxn modelId="{0D4F9195-27EA-4F8D-82F5-36125C272543}" srcId="{75B08C87-E3B5-46D5-B7AF-CC20006BC52E}" destId="{A2FC46FD-3F4E-400E-820E-AE0BE54556A4}" srcOrd="0" destOrd="0" parTransId="{49E79138-5206-4B86-9D52-21A01E012097}" sibTransId="{1EA303A6-37D5-4422-BF19-4894A254BED1}"/>
    <dgm:cxn modelId="{B70B95AC-F724-40E5-83A4-CEB8DFEABA21}" type="presOf" srcId="{8E96D8D0-31A0-456B-B31A-66E1D9E42F1F}" destId="{AA2BCAD3-45B5-4114-B3FF-5E946BDAF034}" srcOrd="0" destOrd="0" presId="urn:microsoft.com/office/officeart/2005/8/layout/list1"/>
    <dgm:cxn modelId="{EB58633A-70FF-46F2-9572-D8EA62CD1E76}" type="presOf" srcId="{8E96D8D0-31A0-456B-B31A-66E1D9E42F1F}" destId="{5507CE89-32A1-41C7-AD8C-43172C82779F}" srcOrd="1" destOrd="0" presId="urn:microsoft.com/office/officeart/2005/8/layout/list1"/>
    <dgm:cxn modelId="{A70A29DC-DADE-405F-9387-0ADE9029C418}" srcId="{75B08C87-E3B5-46D5-B7AF-CC20006BC52E}" destId="{8E96D8D0-31A0-456B-B31A-66E1D9E42F1F}" srcOrd="2" destOrd="0" parTransId="{EE535833-F0BC-46EC-88F2-51DCE99CA11B}" sibTransId="{67568DCA-F97B-4592-904B-47B07974CE12}"/>
    <dgm:cxn modelId="{415A13DF-0801-4F97-B02B-3F0F0A056379}" type="presOf" srcId="{A2FC46FD-3F4E-400E-820E-AE0BE54556A4}" destId="{84164D36-C39B-431E-BDD0-8036ECCB9CE3}" srcOrd="1" destOrd="0" presId="urn:microsoft.com/office/officeart/2005/8/layout/list1"/>
    <dgm:cxn modelId="{23121FBF-5A48-4002-8AD1-A90688C182CA}" type="presParOf" srcId="{1C4159AA-4EB1-4777-8780-17ADAC8E33E8}" destId="{8154D2EE-C684-47C9-8991-BC688FE35CA8}" srcOrd="0" destOrd="0" presId="urn:microsoft.com/office/officeart/2005/8/layout/list1"/>
    <dgm:cxn modelId="{F7E97239-719E-4802-B214-E63C2842C72A}" type="presParOf" srcId="{8154D2EE-C684-47C9-8991-BC688FE35CA8}" destId="{515E54C8-251F-476C-9BF9-6A1353020C1D}" srcOrd="0" destOrd="0" presId="urn:microsoft.com/office/officeart/2005/8/layout/list1"/>
    <dgm:cxn modelId="{114B50DF-1C76-4F83-999E-1ED8A9FD3DC8}" type="presParOf" srcId="{8154D2EE-C684-47C9-8991-BC688FE35CA8}" destId="{84164D36-C39B-431E-BDD0-8036ECCB9CE3}" srcOrd="1" destOrd="0" presId="urn:microsoft.com/office/officeart/2005/8/layout/list1"/>
    <dgm:cxn modelId="{335884F5-E4FA-48B5-BBE1-0297949DA4EC}" type="presParOf" srcId="{1C4159AA-4EB1-4777-8780-17ADAC8E33E8}" destId="{89805B9D-22A5-4314-B7AA-843D1D808F9B}" srcOrd="1" destOrd="0" presId="urn:microsoft.com/office/officeart/2005/8/layout/list1"/>
    <dgm:cxn modelId="{3EB67FD3-3130-4154-92BA-076E731989E9}" type="presParOf" srcId="{1C4159AA-4EB1-4777-8780-17ADAC8E33E8}" destId="{37DE8FE3-8F1E-4BC2-8C41-7D4FF573067C}" srcOrd="2" destOrd="0" presId="urn:microsoft.com/office/officeart/2005/8/layout/list1"/>
    <dgm:cxn modelId="{F44C939E-4119-430B-816D-ED19E01610D8}" type="presParOf" srcId="{1C4159AA-4EB1-4777-8780-17ADAC8E33E8}" destId="{A4012811-CEAC-45A8-83A0-65D16B67ACDE}" srcOrd="3" destOrd="0" presId="urn:microsoft.com/office/officeart/2005/8/layout/list1"/>
    <dgm:cxn modelId="{D9640802-161F-41C5-A37E-323FA72B9A5F}" type="presParOf" srcId="{1C4159AA-4EB1-4777-8780-17ADAC8E33E8}" destId="{95A98227-4C9D-46C1-AF58-B4D7DCF5195E}" srcOrd="4" destOrd="0" presId="urn:microsoft.com/office/officeart/2005/8/layout/list1"/>
    <dgm:cxn modelId="{26A27CA4-7555-4365-AF88-DF29F15AF21A}" type="presParOf" srcId="{95A98227-4C9D-46C1-AF58-B4D7DCF5195E}" destId="{1F3E30EF-5060-4893-BFC3-64276729C098}" srcOrd="0" destOrd="0" presId="urn:microsoft.com/office/officeart/2005/8/layout/list1"/>
    <dgm:cxn modelId="{349B6796-CC92-4E3C-921B-3B7239ADED39}" type="presParOf" srcId="{95A98227-4C9D-46C1-AF58-B4D7DCF5195E}" destId="{489115FC-9462-40F1-B1DF-8E6EC11FD6BE}" srcOrd="1" destOrd="0" presId="urn:microsoft.com/office/officeart/2005/8/layout/list1"/>
    <dgm:cxn modelId="{27E3B607-B436-43BE-8009-719214BD854B}" type="presParOf" srcId="{1C4159AA-4EB1-4777-8780-17ADAC8E33E8}" destId="{CB316F83-77F0-473B-AFE8-B5EE8F01BAC7}" srcOrd="5" destOrd="0" presId="urn:microsoft.com/office/officeart/2005/8/layout/list1"/>
    <dgm:cxn modelId="{279CB8AA-5477-4A39-82DC-E64D4616EE8F}" type="presParOf" srcId="{1C4159AA-4EB1-4777-8780-17ADAC8E33E8}" destId="{F57964DE-D2A4-4220-B69D-DF6DF86A8DBA}" srcOrd="6" destOrd="0" presId="urn:microsoft.com/office/officeart/2005/8/layout/list1"/>
    <dgm:cxn modelId="{62011A76-3ECE-4968-8714-FEFE0D14E1C2}" type="presParOf" srcId="{1C4159AA-4EB1-4777-8780-17ADAC8E33E8}" destId="{3BF3C79C-1C06-43B1-BF9B-CD3CAA52BD7F}" srcOrd="7" destOrd="0" presId="urn:microsoft.com/office/officeart/2005/8/layout/list1"/>
    <dgm:cxn modelId="{2766568E-CF2D-42CD-8BF3-4E48FC7B05BA}" type="presParOf" srcId="{1C4159AA-4EB1-4777-8780-17ADAC8E33E8}" destId="{CA15C87E-32CC-4908-9325-DAE0E2FE0967}" srcOrd="8" destOrd="0" presId="urn:microsoft.com/office/officeart/2005/8/layout/list1"/>
    <dgm:cxn modelId="{35057FC8-BF3F-40FE-B14A-E2C8CED121A6}" type="presParOf" srcId="{CA15C87E-32CC-4908-9325-DAE0E2FE0967}" destId="{AA2BCAD3-45B5-4114-B3FF-5E946BDAF034}" srcOrd="0" destOrd="0" presId="urn:microsoft.com/office/officeart/2005/8/layout/list1"/>
    <dgm:cxn modelId="{E7D1707F-6DB0-4DDE-A6F8-A2D863737184}" type="presParOf" srcId="{CA15C87E-32CC-4908-9325-DAE0E2FE0967}" destId="{5507CE89-32A1-41C7-AD8C-43172C82779F}" srcOrd="1" destOrd="0" presId="urn:microsoft.com/office/officeart/2005/8/layout/list1"/>
    <dgm:cxn modelId="{AB281EB5-6365-45F6-A4BF-C6B17649B8E8}" type="presParOf" srcId="{1C4159AA-4EB1-4777-8780-17ADAC8E33E8}" destId="{64E603AE-FA42-4BB5-AD72-1FA24605F56E}" srcOrd="9" destOrd="0" presId="urn:microsoft.com/office/officeart/2005/8/layout/list1"/>
    <dgm:cxn modelId="{1DA3152D-B059-45D8-9F1A-266E7D591340}" type="presParOf" srcId="{1C4159AA-4EB1-4777-8780-17ADAC8E33E8}" destId="{DDBFA888-59D8-49B0-911D-65E6A76E387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F2D36-7F0C-475A-BF54-8B04E461AC3E}" type="datetimeFigureOut">
              <a:rPr lang="it-IT" smtClean="0"/>
              <a:pPr/>
              <a:t>12/04/2019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9D0BCE-EEB9-45E3-9A08-DE55A184B63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2318642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39" cy="44669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10188665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39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xmlns="" val="18147743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079162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39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xmlns="" val="2345740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izio Capitolo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33660" y="1"/>
            <a:ext cx="2110339" cy="1491916"/>
          </a:xfrm>
          <a:prstGeom prst="rect">
            <a:avLst/>
          </a:prstGeom>
        </p:spPr>
      </p:pic>
      <p:sp>
        <p:nvSpPr>
          <p:cNvPr id="8" name="Shape 87"/>
          <p:cNvSpPr txBox="1">
            <a:spLocks/>
          </p:cNvSpPr>
          <p:nvPr userDrawn="1"/>
        </p:nvSpPr>
        <p:spPr>
          <a:xfrm>
            <a:off x="5128892" y="4810084"/>
            <a:ext cx="3224462" cy="25264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▸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pPr>
              <a:spcBef>
                <a:spcPts val="0"/>
              </a:spcBef>
              <a:buNone/>
            </a:pPr>
            <a:r>
              <a:rPr lang="it-IT" sz="600" dirty="0">
                <a:solidFill>
                  <a:schemeClr val="bg1"/>
                </a:solidFill>
              </a:rPr>
              <a:t>Direzione Generale per i contratti, gli acquisti e per i sistemi informativi e la statistica </a:t>
            </a:r>
            <a:endParaRPr lang="en" sz="6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9193" y="4797128"/>
            <a:ext cx="692872" cy="265601"/>
          </a:xfrm>
          <a:prstGeom prst="rect">
            <a:avLst/>
          </a:prstGeom>
        </p:spPr>
      </p:pic>
      <p:sp>
        <p:nvSpPr>
          <p:cNvPr id="10" name="Shape 79"/>
          <p:cNvSpPr txBox="1">
            <a:spLocks/>
          </p:cNvSpPr>
          <p:nvPr userDrawn="1"/>
        </p:nvSpPr>
        <p:spPr>
          <a:xfrm>
            <a:off x="299722" y="4653690"/>
            <a:ext cx="5649447" cy="40903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ct val="100000"/>
              <a:buFont typeface="Montserrat"/>
              <a:buNone/>
              <a:defRPr sz="1200" b="1" i="0" u="none" strike="noStrike" cap="non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it-IT" sz="1000" b="1">
                <a:solidFill>
                  <a:schemeClr val="bg1"/>
                </a:solidFill>
                <a:latin typeface="Karla" panose="020B0604020202020204" charset="0"/>
                <a:ea typeface="Karla" panose="020B0604020202020204" charset="0"/>
              </a:rPr>
              <a:t>Pagina </a:t>
            </a:r>
            <a:fld id="{A40B19ED-4B54-495C-81DC-8B4BFC9EE3D8}" type="slidenum">
              <a:rPr lang="it-IT" sz="1000" b="1" smtClean="0">
                <a:solidFill>
                  <a:schemeClr val="bg1"/>
                </a:solidFill>
                <a:latin typeface="Karla" panose="020B0604020202020204" charset="0"/>
                <a:ea typeface="Karla" panose="020B0604020202020204" charset="0"/>
              </a:rPr>
              <a:pPr/>
              <a:t>‹N›</a:t>
            </a:fld>
            <a:endParaRPr lang="en" sz="1000" b="0" dirty="0">
              <a:solidFill>
                <a:schemeClr val="bg1"/>
              </a:solidFill>
              <a:latin typeface="Karla" panose="020B0604020202020204" charset="0"/>
              <a:ea typeface="Karla" panose="020B060402020202020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076274" y="2019683"/>
            <a:ext cx="7012555" cy="649949"/>
          </a:xfrm>
        </p:spPr>
        <p:txBody>
          <a:bodyPr/>
          <a:lstStyle>
            <a:lvl1pPr>
              <a:buNone/>
              <a:defRPr lang="it-IT" sz="3200" b="1" i="0" u="none" strike="noStrike" cap="none" baseline="0">
                <a:solidFill>
                  <a:schemeClr val="bg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pPr lvl="0"/>
            <a:r>
              <a:rPr lang="it-IT"/>
              <a:t>Titolo Capitolo ... Lorem Ipsum</a:t>
            </a:r>
          </a:p>
        </p:txBody>
      </p:sp>
    </p:spTree>
    <p:extLst>
      <p:ext uri="{BB962C8B-B14F-4D97-AF65-F5344CB8AC3E}">
        <p14:creationId xmlns:p14="http://schemas.microsoft.com/office/powerpoint/2010/main" xmlns="" val="651650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pertina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>
            <a:off x="218925" y="-9675"/>
            <a:ext cx="5276875" cy="5167075"/>
          </a:xfrm>
          <a:custGeom>
            <a:avLst/>
            <a:gdLst/>
            <a:ahLst/>
            <a:cxnLst/>
            <a:rect l="0" t="0" r="0" b="0"/>
            <a:pathLst>
              <a:path w="211075" h="206683" extrusionOk="0">
                <a:moveTo>
                  <a:pt x="387" y="0"/>
                </a:moveTo>
                <a:lnTo>
                  <a:pt x="0" y="206683"/>
                </a:lnTo>
                <a:lnTo>
                  <a:pt x="211075" y="206545"/>
                </a:lnTo>
                <a:lnTo>
                  <a:pt x="155812" y="301"/>
                </a:lnTo>
                <a:close/>
              </a:path>
            </a:pathLst>
          </a:custGeom>
          <a:solidFill>
            <a:srgbClr val="000000">
              <a:alpha val="7310"/>
            </a:srgbClr>
          </a:solidFill>
          <a:ln>
            <a:noFill/>
          </a:ln>
        </p:spPr>
      </p:sp>
      <p:sp>
        <p:nvSpPr>
          <p:cNvPr id="10" name="Shape 10"/>
          <p:cNvSpPr/>
          <p:nvPr/>
        </p:nvSpPr>
        <p:spPr>
          <a:xfrm>
            <a:off x="-9675" y="-9675"/>
            <a:ext cx="5276875" cy="5167075"/>
          </a:xfrm>
          <a:custGeom>
            <a:avLst/>
            <a:gdLst/>
            <a:ahLst/>
            <a:cxnLst/>
            <a:rect l="0" t="0" r="0" b="0"/>
            <a:pathLst>
              <a:path w="211075" h="206683" extrusionOk="0">
                <a:moveTo>
                  <a:pt x="387" y="0"/>
                </a:moveTo>
                <a:lnTo>
                  <a:pt x="0" y="206683"/>
                </a:lnTo>
                <a:lnTo>
                  <a:pt x="211075" y="206545"/>
                </a:lnTo>
                <a:lnTo>
                  <a:pt x="155812" y="3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uto Grande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>
            <a:off x="228600" y="-10437"/>
            <a:ext cx="8229314" cy="5164386"/>
          </a:xfrm>
          <a:custGeom>
            <a:avLst/>
            <a:gdLst/>
            <a:ahLst/>
            <a:cxnLst/>
            <a:rect l="0" t="0" r="0" b="0"/>
            <a:pathLst>
              <a:path w="328450" h="206122" extrusionOk="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000000">
              <a:alpha val="7310"/>
            </a:srgbClr>
          </a:solidFill>
          <a:ln>
            <a:noFill/>
          </a:ln>
        </p:spPr>
      </p:sp>
      <p:sp>
        <p:nvSpPr>
          <p:cNvPr id="38" name="Shape 38"/>
          <p:cNvSpPr/>
          <p:nvPr/>
        </p:nvSpPr>
        <p:spPr>
          <a:xfrm>
            <a:off x="0" y="-10437"/>
            <a:ext cx="8229314" cy="5164386"/>
          </a:xfrm>
          <a:custGeom>
            <a:avLst/>
            <a:gdLst/>
            <a:ahLst/>
            <a:cxnLst/>
            <a:rect l="0" t="0" r="0" b="0"/>
            <a:pathLst>
              <a:path w="328450" h="206122" extrusionOk="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02766" y="0"/>
            <a:ext cx="2941233" cy="2079321"/>
          </a:xfrm>
          <a:prstGeom prst="rect">
            <a:avLst/>
          </a:prstGeom>
        </p:spPr>
      </p:pic>
      <p:sp>
        <p:nvSpPr>
          <p:cNvPr id="8" name="Shape 87"/>
          <p:cNvSpPr txBox="1">
            <a:spLocks/>
          </p:cNvSpPr>
          <p:nvPr userDrawn="1"/>
        </p:nvSpPr>
        <p:spPr>
          <a:xfrm>
            <a:off x="7523430" y="1786957"/>
            <a:ext cx="1494751" cy="78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▸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pPr>
              <a:spcBef>
                <a:spcPts val="0"/>
              </a:spcBef>
              <a:buNone/>
            </a:pPr>
            <a:endParaRPr lang="en" sz="9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21655" y="4792924"/>
            <a:ext cx="692872" cy="265601"/>
          </a:xfrm>
          <a:prstGeom prst="rect">
            <a:avLst/>
          </a:prstGeom>
        </p:spPr>
      </p:pic>
      <p:sp>
        <p:nvSpPr>
          <p:cNvPr id="10" name="Shape 79"/>
          <p:cNvSpPr txBox="1">
            <a:spLocks/>
          </p:cNvSpPr>
          <p:nvPr userDrawn="1"/>
        </p:nvSpPr>
        <p:spPr>
          <a:xfrm>
            <a:off x="394366" y="4653690"/>
            <a:ext cx="5649447" cy="40903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ct val="100000"/>
              <a:buFont typeface="Montserrat"/>
              <a:buNone/>
              <a:defRPr sz="1200" b="1" i="0" u="none" strike="noStrike" cap="non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it-IT" sz="1000" b="1">
                <a:solidFill>
                  <a:schemeClr val="bg1">
                    <a:lumMod val="50000"/>
                  </a:schemeClr>
                </a:solidFill>
                <a:latin typeface="Karla" panose="020B0604020202020204" charset="0"/>
                <a:ea typeface="Karla" panose="020B0604020202020204" charset="0"/>
              </a:rPr>
              <a:t>Pagina </a:t>
            </a:r>
            <a:fld id="{A40B19ED-4B54-495C-81DC-8B4BFC9EE3D8}" type="slidenum">
              <a:rPr lang="it-IT" sz="1000" b="1" smtClean="0">
                <a:solidFill>
                  <a:schemeClr val="bg1">
                    <a:lumMod val="50000"/>
                  </a:schemeClr>
                </a:solidFill>
                <a:latin typeface="Karla" panose="020B0604020202020204" charset="0"/>
                <a:ea typeface="Karla" panose="020B0604020202020204" charset="0"/>
              </a:rPr>
              <a:pPr/>
              <a:t>‹N›</a:t>
            </a:fld>
            <a:endParaRPr lang="en" sz="1000" b="0" dirty="0">
              <a:solidFill>
                <a:schemeClr val="bg1">
                  <a:lumMod val="50000"/>
                </a:schemeClr>
              </a:solidFill>
              <a:latin typeface="Karla" panose="020B0604020202020204" charset="0"/>
              <a:ea typeface="Karla" panose="020B060402020202020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653958" y="474176"/>
            <a:ext cx="5649913" cy="649949"/>
          </a:xfrm>
        </p:spPr>
        <p:txBody>
          <a:bodyPr/>
          <a:lstStyle>
            <a:lvl1pPr>
              <a:buNone/>
              <a:defRPr lang="it-IT" sz="3200" b="1" i="0" u="none" strike="noStrike" cap="none">
                <a:solidFill>
                  <a:schemeClr val="tx2">
                    <a:lumMod val="75000"/>
                  </a:schemeClr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pPr lvl="0"/>
            <a:r>
              <a:rPr lang="it-IT"/>
              <a:t>Lorem Ipsum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654050" y="1160085"/>
            <a:ext cx="6183313" cy="3320475"/>
          </a:xfrm>
        </p:spPr>
        <p:txBody>
          <a:bodyPr/>
          <a:lstStyle>
            <a:lvl1pPr>
              <a:spcBef>
                <a:spcPts val="1200"/>
              </a:spcBef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it-IT">
                <a:solidFill>
                  <a:schemeClr val="tx2">
                    <a:lumMod val="75000"/>
                  </a:schemeClr>
                </a:solidFill>
              </a:rPr>
              <a:t>Scrivi qui il testo ... Sit Amet Consecutur</a:t>
            </a:r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azio Grande - Testo 16px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" y="-10437"/>
            <a:ext cx="3636974" cy="51643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/>
              <a:t>v</a:t>
            </a:r>
          </a:p>
        </p:txBody>
      </p:sp>
      <p:sp>
        <p:nvSpPr>
          <p:cNvPr id="38" name="Shape 38"/>
          <p:cNvSpPr/>
          <p:nvPr/>
        </p:nvSpPr>
        <p:spPr>
          <a:xfrm>
            <a:off x="3638202" y="-10437"/>
            <a:ext cx="5129128" cy="5164386"/>
          </a:xfrm>
          <a:custGeom>
            <a:avLst/>
            <a:gdLst/>
            <a:ahLst/>
            <a:cxnLst/>
            <a:rect l="0" t="0" r="0" b="0"/>
            <a:pathLst>
              <a:path w="328450" h="206122" extrusionOk="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02766" y="0"/>
            <a:ext cx="2941233" cy="2079321"/>
          </a:xfrm>
          <a:prstGeom prst="rect">
            <a:avLst/>
          </a:prstGeom>
        </p:spPr>
      </p:pic>
      <p:sp>
        <p:nvSpPr>
          <p:cNvPr id="8" name="Shape 87"/>
          <p:cNvSpPr txBox="1">
            <a:spLocks/>
          </p:cNvSpPr>
          <p:nvPr userDrawn="1"/>
        </p:nvSpPr>
        <p:spPr>
          <a:xfrm>
            <a:off x="8279193" y="1872551"/>
            <a:ext cx="864807" cy="78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▸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pPr>
              <a:spcBef>
                <a:spcPts val="0"/>
              </a:spcBef>
              <a:buNone/>
            </a:pPr>
            <a:r>
              <a:rPr lang="it-IT" sz="600" dirty="0">
                <a:solidFill>
                  <a:schemeClr val="bg1"/>
                </a:solidFill>
              </a:rPr>
              <a:t>Direzione Generale per i contratti, gli acquisti e per i sistemi informativi e la statistica </a:t>
            </a:r>
            <a:endParaRPr lang="en" sz="6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21655" y="1606950"/>
            <a:ext cx="692872" cy="265601"/>
          </a:xfrm>
          <a:prstGeom prst="rect">
            <a:avLst/>
          </a:prstGeom>
        </p:spPr>
      </p:pic>
      <p:sp>
        <p:nvSpPr>
          <p:cNvPr id="10" name="Shape 79"/>
          <p:cNvSpPr txBox="1">
            <a:spLocks/>
          </p:cNvSpPr>
          <p:nvPr userDrawn="1"/>
        </p:nvSpPr>
        <p:spPr>
          <a:xfrm>
            <a:off x="299722" y="4653690"/>
            <a:ext cx="5649447" cy="40903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ct val="100000"/>
              <a:buFont typeface="Montserrat"/>
              <a:buNone/>
              <a:defRPr sz="1200" b="1" i="0" u="none" strike="noStrike" cap="non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it-IT" sz="1000" b="1">
                <a:solidFill>
                  <a:schemeClr val="bg1">
                    <a:lumMod val="50000"/>
                  </a:schemeClr>
                </a:solidFill>
                <a:latin typeface="Karla" panose="020B0604020202020204" charset="0"/>
                <a:ea typeface="Karla" panose="020B0604020202020204" charset="0"/>
              </a:rPr>
              <a:t>Pagina </a:t>
            </a:r>
            <a:fld id="{A40B19ED-4B54-495C-81DC-8B4BFC9EE3D8}" type="slidenum">
              <a:rPr lang="it-IT" sz="1000" b="1" smtClean="0">
                <a:solidFill>
                  <a:schemeClr val="bg1">
                    <a:lumMod val="50000"/>
                  </a:schemeClr>
                </a:solidFill>
                <a:latin typeface="Karla" panose="020B0604020202020204" charset="0"/>
                <a:ea typeface="Karla" panose="020B0604020202020204" charset="0"/>
              </a:rPr>
              <a:pPr/>
              <a:t>‹N›</a:t>
            </a:fld>
            <a:endParaRPr lang="en" sz="1000" b="0" dirty="0">
              <a:solidFill>
                <a:schemeClr val="bg1">
                  <a:lumMod val="50000"/>
                </a:schemeClr>
              </a:solidFill>
              <a:latin typeface="Karla" panose="020B0604020202020204" charset="0"/>
              <a:ea typeface="Karla" panose="020B060402020202020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99256" y="199168"/>
            <a:ext cx="5649913" cy="649949"/>
          </a:xfrm>
        </p:spPr>
        <p:txBody>
          <a:bodyPr/>
          <a:lstStyle>
            <a:lvl1pPr>
              <a:buNone/>
              <a:defRPr lang="it-IT" sz="2400" b="1" i="0" u="none" strike="noStrike" cap="none">
                <a:solidFill>
                  <a:schemeClr val="tx2">
                    <a:lumMod val="75000"/>
                  </a:schemeClr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pPr lvl="0"/>
            <a:r>
              <a:rPr lang="it-IT"/>
              <a:t>Lorem Ipsum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299347" y="885077"/>
            <a:ext cx="7545241" cy="3768613"/>
          </a:xfrm>
        </p:spPr>
        <p:txBody>
          <a:bodyPr/>
          <a:lstStyle>
            <a:lvl1pPr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it-IT">
                <a:solidFill>
                  <a:schemeClr val="tx2">
                    <a:lumMod val="75000"/>
                  </a:schemeClr>
                </a:solidFill>
              </a:rPr>
              <a:t>Scrivi qui il testo ... Sit Amet Consecutur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808666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azio Grande - Testo 12px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" y="-10437"/>
            <a:ext cx="3636974" cy="51643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/>
              <a:t>v</a:t>
            </a:r>
          </a:p>
        </p:txBody>
      </p:sp>
      <p:sp>
        <p:nvSpPr>
          <p:cNvPr id="38" name="Shape 38"/>
          <p:cNvSpPr/>
          <p:nvPr/>
        </p:nvSpPr>
        <p:spPr>
          <a:xfrm>
            <a:off x="3638202" y="-10437"/>
            <a:ext cx="5129128" cy="5164386"/>
          </a:xfrm>
          <a:custGeom>
            <a:avLst/>
            <a:gdLst/>
            <a:ahLst/>
            <a:cxnLst/>
            <a:rect l="0" t="0" r="0" b="0"/>
            <a:pathLst>
              <a:path w="328450" h="206122" extrusionOk="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02766" y="0"/>
            <a:ext cx="2941233" cy="2079321"/>
          </a:xfrm>
          <a:prstGeom prst="rect">
            <a:avLst/>
          </a:prstGeom>
        </p:spPr>
      </p:pic>
      <p:sp>
        <p:nvSpPr>
          <p:cNvPr id="8" name="Shape 87"/>
          <p:cNvSpPr txBox="1">
            <a:spLocks/>
          </p:cNvSpPr>
          <p:nvPr userDrawn="1"/>
        </p:nvSpPr>
        <p:spPr>
          <a:xfrm>
            <a:off x="8279193" y="1872551"/>
            <a:ext cx="864807" cy="78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▸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pPr>
              <a:spcBef>
                <a:spcPts val="0"/>
              </a:spcBef>
              <a:buNone/>
            </a:pPr>
            <a:endParaRPr lang="en" sz="6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21655" y="1606950"/>
            <a:ext cx="692872" cy="265601"/>
          </a:xfrm>
          <a:prstGeom prst="rect">
            <a:avLst/>
          </a:prstGeom>
        </p:spPr>
      </p:pic>
      <p:sp>
        <p:nvSpPr>
          <p:cNvPr id="10" name="Shape 79"/>
          <p:cNvSpPr txBox="1">
            <a:spLocks/>
          </p:cNvSpPr>
          <p:nvPr userDrawn="1"/>
        </p:nvSpPr>
        <p:spPr>
          <a:xfrm>
            <a:off x="299722" y="4653690"/>
            <a:ext cx="5649447" cy="40903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ct val="100000"/>
              <a:buFont typeface="Montserrat"/>
              <a:buNone/>
              <a:defRPr sz="1200" b="1" i="0" u="none" strike="noStrike" cap="non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it-IT" sz="1000" b="1">
                <a:solidFill>
                  <a:schemeClr val="bg1">
                    <a:lumMod val="50000"/>
                  </a:schemeClr>
                </a:solidFill>
                <a:latin typeface="Karla" panose="020B0604020202020204" charset="0"/>
                <a:ea typeface="Karla" panose="020B0604020202020204" charset="0"/>
              </a:rPr>
              <a:t>Pagina </a:t>
            </a:r>
            <a:fld id="{A40B19ED-4B54-495C-81DC-8B4BFC9EE3D8}" type="slidenum">
              <a:rPr lang="it-IT" sz="1000" b="1" smtClean="0">
                <a:solidFill>
                  <a:schemeClr val="bg1">
                    <a:lumMod val="50000"/>
                  </a:schemeClr>
                </a:solidFill>
                <a:latin typeface="Karla" panose="020B0604020202020204" charset="0"/>
                <a:ea typeface="Karla" panose="020B0604020202020204" charset="0"/>
              </a:rPr>
              <a:pPr/>
              <a:t>‹N›</a:t>
            </a:fld>
            <a:endParaRPr lang="en" sz="1000" b="0" dirty="0">
              <a:solidFill>
                <a:schemeClr val="bg1">
                  <a:lumMod val="50000"/>
                </a:schemeClr>
              </a:solidFill>
              <a:latin typeface="Karla" panose="020B0604020202020204" charset="0"/>
              <a:ea typeface="Karla" panose="020B060402020202020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99256" y="199168"/>
            <a:ext cx="5649913" cy="649949"/>
          </a:xfrm>
        </p:spPr>
        <p:txBody>
          <a:bodyPr/>
          <a:lstStyle>
            <a:lvl1pPr>
              <a:buNone/>
              <a:defRPr lang="it-IT" sz="2400" b="1" i="0" u="none" strike="noStrike" cap="none">
                <a:solidFill>
                  <a:schemeClr val="tx2">
                    <a:lumMod val="75000"/>
                  </a:schemeClr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pPr lvl="0"/>
            <a:r>
              <a:rPr lang="it-IT"/>
              <a:t>Lorem Ipsum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299347" y="885077"/>
            <a:ext cx="7545241" cy="3768613"/>
          </a:xfrm>
        </p:spPr>
        <p:txBody>
          <a:bodyPr/>
          <a:lstStyle>
            <a:lvl1pPr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it-IT">
                <a:solidFill>
                  <a:schemeClr val="tx2">
                    <a:lumMod val="75000"/>
                  </a:schemeClr>
                </a:solidFill>
              </a:rPr>
              <a:t>Scrivi qui il testo ... Sit Amet Consecutur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316753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pazio Grande - Testo 12px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" y="-10437"/>
            <a:ext cx="4248614" cy="51643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/>
              <a:t>v</a:t>
            </a:r>
          </a:p>
        </p:txBody>
      </p:sp>
      <p:sp>
        <p:nvSpPr>
          <p:cNvPr id="38" name="Shape 38"/>
          <p:cNvSpPr/>
          <p:nvPr/>
        </p:nvSpPr>
        <p:spPr>
          <a:xfrm>
            <a:off x="4071966" y="-10437"/>
            <a:ext cx="5075534" cy="5175535"/>
          </a:xfrm>
          <a:custGeom>
            <a:avLst/>
            <a:gdLst>
              <a:gd name="connsiteX0" fmla="*/ 0 w 332734"/>
              <a:gd name="connsiteY0" fmla="*/ 0 h 206122"/>
              <a:gd name="connsiteX1" fmla="*/ 0 w 332734"/>
              <a:gd name="connsiteY1" fmla="*/ 206122 h 206122"/>
              <a:gd name="connsiteX2" fmla="*/ 332734 w 332734"/>
              <a:gd name="connsiteY2" fmla="*/ 109542 h 206122"/>
              <a:gd name="connsiteX3" fmla="*/ 273309 w 332734"/>
              <a:gd name="connsiteY3" fmla="*/ 331 h 206122"/>
              <a:gd name="connsiteX4" fmla="*/ 0 w 332734"/>
              <a:gd name="connsiteY4" fmla="*/ 0 h 206122"/>
              <a:gd name="connsiteX0" fmla="*/ 0 w 332734"/>
              <a:gd name="connsiteY0" fmla="*/ 0 h 206122"/>
              <a:gd name="connsiteX1" fmla="*/ 0 w 332734"/>
              <a:gd name="connsiteY1" fmla="*/ 206122 h 206122"/>
              <a:gd name="connsiteX2" fmla="*/ 332734 w 332734"/>
              <a:gd name="connsiteY2" fmla="*/ 109542 h 206122"/>
              <a:gd name="connsiteX3" fmla="*/ 245460 w 332734"/>
              <a:gd name="connsiteY3" fmla="*/ 331 h 206122"/>
              <a:gd name="connsiteX4" fmla="*/ 0 w 332734"/>
              <a:gd name="connsiteY4" fmla="*/ 0 h 206122"/>
              <a:gd name="connsiteX0" fmla="*/ 0 w 332734"/>
              <a:gd name="connsiteY0" fmla="*/ 0 h 206122"/>
              <a:gd name="connsiteX1" fmla="*/ 0 w 332734"/>
              <a:gd name="connsiteY1" fmla="*/ 206122 h 206122"/>
              <a:gd name="connsiteX2" fmla="*/ 296945 w 332734"/>
              <a:gd name="connsiteY2" fmla="*/ 119250 h 206122"/>
              <a:gd name="connsiteX3" fmla="*/ 332734 w 332734"/>
              <a:gd name="connsiteY3" fmla="*/ 109542 h 206122"/>
              <a:gd name="connsiteX4" fmla="*/ 245460 w 332734"/>
              <a:gd name="connsiteY4" fmla="*/ 331 h 206122"/>
              <a:gd name="connsiteX5" fmla="*/ 0 w 332734"/>
              <a:gd name="connsiteY5" fmla="*/ 0 h 206122"/>
              <a:gd name="connsiteX0" fmla="*/ 0 w 332734"/>
              <a:gd name="connsiteY0" fmla="*/ 0 h 206122"/>
              <a:gd name="connsiteX1" fmla="*/ 0 w 332734"/>
              <a:gd name="connsiteY1" fmla="*/ 206122 h 206122"/>
              <a:gd name="connsiteX2" fmla="*/ 324794 w 332734"/>
              <a:gd name="connsiteY2" fmla="*/ 204703 h 206122"/>
              <a:gd name="connsiteX3" fmla="*/ 332734 w 332734"/>
              <a:gd name="connsiteY3" fmla="*/ 109542 h 206122"/>
              <a:gd name="connsiteX4" fmla="*/ 245460 w 332734"/>
              <a:gd name="connsiteY4" fmla="*/ 331 h 206122"/>
              <a:gd name="connsiteX5" fmla="*/ 0 w 332734"/>
              <a:gd name="connsiteY5" fmla="*/ 0 h 206122"/>
              <a:gd name="connsiteX0" fmla="*/ 0 w 327021"/>
              <a:gd name="connsiteY0" fmla="*/ 0 h 206122"/>
              <a:gd name="connsiteX1" fmla="*/ 0 w 327021"/>
              <a:gd name="connsiteY1" fmla="*/ 206122 h 206122"/>
              <a:gd name="connsiteX2" fmla="*/ 324794 w 327021"/>
              <a:gd name="connsiteY2" fmla="*/ 204703 h 206122"/>
              <a:gd name="connsiteX3" fmla="*/ 327021 w 327021"/>
              <a:gd name="connsiteY3" fmla="*/ 108652 h 206122"/>
              <a:gd name="connsiteX4" fmla="*/ 245460 w 327021"/>
              <a:gd name="connsiteY4" fmla="*/ 331 h 206122"/>
              <a:gd name="connsiteX5" fmla="*/ 0 w 327021"/>
              <a:gd name="connsiteY5" fmla="*/ 0 h 206122"/>
              <a:gd name="connsiteX0" fmla="*/ 0 w 327021"/>
              <a:gd name="connsiteY0" fmla="*/ 0 h 206567"/>
              <a:gd name="connsiteX1" fmla="*/ 714 w 327021"/>
              <a:gd name="connsiteY1" fmla="*/ 206567 h 206567"/>
              <a:gd name="connsiteX2" fmla="*/ 324794 w 327021"/>
              <a:gd name="connsiteY2" fmla="*/ 204703 h 206567"/>
              <a:gd name="connsiteX3" fmla="*/ 327021 w 327021"/>
              <a:gd name="connsiteY3" fmla="*/ 108652 h 206567"/>
              <a:gd name="connsiteX4" fmla="*/ 245460 w 327021"/>
              <a:gd name="connsiteY4" fmla="*/ 331 h 206567"/>
              <a:gd name="connsiteX5" fmla="*/ 0 w 327021"/>
              <a:gd name="connsiteY5" fmla="*/ 0 h 206567"/>
              <a:gd name="connsiteX0" fmla="*/ 0 w 327021"/>
              <a:gd name="connsiteY0" fmla="*/ 0 h 206567"/>
              <a:gd name="connsiteX1" fmla="*/ 714 w 327021"/>
              <a:gd name="connsiteY1" fmla="*/ 206567 h 206567"/>
              <a:gd name="connsiteX2" fmla="*/ 324794 w 327021"/>
              <a:gd name="connsiteY2" fmla="*/ 205593 h 206567"/>
              <a:gd name="connsiteX3" fmla="*/ 327021 w 327021"/>
              <a:gd name="connsiteY3" fmla="*/ 108652 h 206567"/>
              <a:gd name="connsiteX4" fmla="*/ 245460 w 327021"/>
              <a:gd name="connsiteY4" fmla="*/ 331 h 206567"/>
              <a:gd name="connsiteX5" fmla="*/ 0 w 327021"/>
              <a:gd name="connsiteY5" fmla="*/ 0 h 206567"/>
              <a:gd name="connsiteX0" fmla="*/ 0 w 325018"/>
              <a:gd name="connsiteY0" fmla="*/ 0 h 206567"/>
              <a:gd name="connsiteX1" fmla="*/ 714 w 325018"/>
              <a:gd name="connsiteY1" fmla="*/ 206567 h 206567"/>
              <a:gd name="connsiteX2" fmla="*/ 324794 w 325018"/>
              <a:gd name="connsiteY2" fmla="*/ 205593 h 206567"/>
              <a:gd name="connsiteX3" fmla="*/ 324879 w 325018"/>
              <a:gd name="connsiteY3" fmla="*/ 79277 h 206567"/>
              <a:gd name="connsiteX4" fmla="*/ 245460 w 325018"/>
              <a:gd name="connsiteY4" fmla="*/ 331 h 206567"/>
              <a:gd name="connsiteX5" fmla="*/ 0 w 325018"/>
              <a:gd name="connsiteY5" fmla="*/ 0 h 206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5018" h="206567" extrusionOk="0">
                <a:moveTo>
                  <a:pt x="0" y="0"/>
                </a:moveTo>
                <a:lnTo>
                  <a:pt x="714" y="206567"/>
                </a:lnTo>
                <a:lnTo>
                  <a:pt x="324794" y="205593"/>
                </a:lnTo>
                <a:cubicBezTo>
                  <a:pt x="325536" y="173576"/>
                  <a:pt x="324137" y="111294"/>
                  <a:pt x="324879" y="79277"/>
                </a:cubicBezTo>
                <a:lnTo>
                  <a:pt x="245460" y="33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endParaRPr lang="it-IT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08576" y="-515519"/>
            <a:ext cx="2941233" cy="2079321"/>
          </a:xfrm>
          <a:prstGeom prst="rect">
            <a:avLst/>
          </a:prstGeom>
        </p:spPr>
      </p:pic>
      <p:sp>
        <p:nvSpPr>
          <p:cNvPr id="10" name="Shape 79"/>
          <p:cNvSpPr txBox="1">
            <a:spLocks/>
          </p:cNvSpPr>
          <p:nvPr userDrawn="1"/>
        </p:nvSpPr>
        <p:spPr>
          <a:xfrm>
            <a:off x="299722" y="4653690"/>
            <a:ext cx="5649447" cy="40903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ct val="100000"/>
              <a:buFont typeface="Montserrat"/>
              <a:buNone/>
              <a:defRPr sz="1200" b="1" i="0" u="none" strike="noStrike" cap="non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it-IT" sz="1000" b="1">
                <a:solidFill>
                  <a:schemeClr val="bg1">
                    <a:lumMod val="50000"/>
                  </a:schemeClr>
                </a:solidFill>
                <a:latin typeface="Karla" panose="020B0604020202020204" charset="0"/>
                <a:ea typeface="Karla" panose="020B0604020202020204" charset="0"/>
              </a:rPr>
              <a:t>Pagina </a:t>
            </a:r>
            <a:fld id="{A40B19ED-4B54-495C-81DC-8B4BFC9EE3D8}" type="slidenum">
              <a:rPr lang="it-IT" sz="1000" b="1" smtClean="0">
                <a:solidFill>
                  <a:schemeClr val="bg1">
                    <a:lumMod val="50000"/>
                  </a:schemeClr>
                </a:solidFill>
                <a:latin typeface="Karla" panose="020B0604020202020204" charset="0"/>
                <a:ea typeface="Karla" panose="020B0604020202020204" charset="0"/>
              </a:rPr>
              <a:pPr/>
              <a:t>‹N›</a:t>
            </a:fld>
            <a:endParaRPr lang="en" sz="1000" b="0" dirty="0">
              <a:solidFill>
                <a:schemeClr val="bg1">
                  <a:lumMod val="50000"/>
                </a:schemeClr>
              </a:solidFill>
              <a:latin typeface="Karla" panose="020B0604020202020204" charset="0"/>
              <a:ea typeface="Karla" panose="020B060402020202020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99256" y="199168"/>
            <a:ext cx="5649913" cy="649949"/>
          </a:xfrm>
        </p:spPr>
        <p:txBody>
          <a:bodyPr/>
          <a:lstStyle>
            <a:lvl1pPr>
              <a:buNone/>
              <a:defRPr lang="it-IT" sz="2400" b="1" i="0" u="none" strike="noStrike" cap="none">
                <a:solidFill>
                  <a:schemeClr val="tx2">
                    <a:lumMod val="75000"/>
                  </a:schemeClr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pPr lvl="0"/>
            <a:r>
              <a:rPr lang="it-IT"/>
              <a:t>Lorem Ipsum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299347" y="885077"/>
            <a:ext cx="7545241" cy="3768613"/>
          </a:xfrm>
        </p:spPr>
        <p:txBody>
          <a:bodyPr/>
          <a:lstStyle>
            <a:lvl1pPr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it-IT">
                <a:solidFill>
                  <a:schemeClr val="tx2">
                    <a:lumMod val="75000"/>
                  </a:schemeClr>
                </a:solidFill>
              </a:rPr>
              <a:t>Scrivi qui il testo ... Sit Amet Consecutur</a:t>
            </a:r>
            <a:endParaRPr lang="it-IT"/>
          </a:p>
        </p:txBody>
      </p:sp>
      <p:sp>
        <p:nvSpPr>
          <p:cNvPr id="11" name="Shape 87"/>
          <p:cNvSpPr txBox="1">
            <a:spLocks/>
          </p:cNvSpPr>
          <p:nvPr userDrawn="1"/>
        </p:nvSpPr>
        <p:spPr>
          <a:xfrm>
            <a:off x="5128892" y="4810084"/>
            <a:ext cx="3224462" cy="25264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▸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pPr>
              <a:spcBef>
                <a:spcPts val="0"/>
              </a:spcBef>
              <a:buNone/>
            </a:pPr>
            <a:r>
              <a:rPr lang="it-IT" sz="600" dirty="0">
                <a:solidFill>
                  <a:srgbClr val="737373"/>
                </a:solidFill>
              </a:rPr>
              <a:t>Direzione Generale per i contratti, gli acquisti e per i sistemi informativi e la statistica </a:t>
            </a:r>
            <a:endParaRPr lang="en" sz="600" dirty="0">
              <a:solidFill>
                <a:srgbClr val="737373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9193" y="4797128"/>
            <a:ext cx="692872" cy="265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90402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azio FULL 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33660" y="1"/>
            <a:ext cx="2110339" cy="1491916"/>
          </a:xfrm>
          <a:prstGeom prst="rect">
            <a:avLst/>
          </a:prstGeom>
        </p:spPr>
      </p:pic>
      <p:sp>
        <p:nvSpPr>
          <p:cNvPr id="8" name="Shape 87"/>
          <p:cNvSpPr txBox="1">
            <a:spLocks/>
          </p:cNvSpPr>
          <p:nvPr userDrawn="1"/>
        </p:nvSpPr>
        <p:spPr>
          <a:xfrm>
            <a:off x="5128892" y="4810084"/>
            <a:ext cx="3224462" cy="25264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▸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pPr>
              <a:spcBef>
                <a:spcPts val="0"/>
              </a:spcBef>
              <a:buNone/>
            </a:pPr>
            <a:r>
              <a:rPr lang="it-IT" sz="600" dirty="0">
                <a:solidFill>
                  <a:schemeClr val="bg1"/>
                </a:solidFill>
              </a:rPr>
              <a:t>Direzione Generale per i contratti, gli acquisti e per i sistemi informativi e la statistica </a:t>
            </a:r>
            <a:endParaRPr lang="en" sz="6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9193" y="4797128"/>
            <a:ext cx="692872" cy="265601"/>
          </a:xfrm>
          <a:prstGeom prst="rect">
            <a:avLst/>
          </a:prstGeom>
        </p:spPr>
      </p:pic>
      <p:sp>
        <p:nvSpPr>
          <p:cNvPr id="10" name="Shape 79"/>
          <p:cNvSpPr txBox="1">
            <a:spLocks/>
          </p:cNvSpPr>
          <p:nvPr userDrawn="1"/>
        </p:nvSpPr>
        <p:spPr>
          <a:xfrm>
            <a:off x="299722" y="4653690"/>
            <a:ext cx="5649447" cy="40903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ct val="100000"/>
              <a:buFont typeface="Montserrat"/>
              <a:buNone/>
              <a:defRPr sz="1200" b="1" i="0" u="none" strike="noStrike" cap="non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it-IT" sz="1000" b="1">
                <a:solidFill>
                  <a:schemeClr val="bg1"/>
                </a:solidFill>
                <a:latin typeface="Karla" panose="020B0604020202020204" charset="0"/>
                <a:ea typeface="Karla" panose="020B0604020202020204" charset="0"/>
              </a:rPr>
              <a:t>Pagina </a:t>
            </a:r>
            <a:fld id="{A40B19ED-4B54-495C-81DC-8B4BFC9EE3D8}" type="slidenum">
              <a:rPr lang="it-IT" sz="1000" b="1" smtClean="0">
                <a:solidFill>
                  <a:schemeClr val="bg1"/>
                </a:solidFill>
                <a:latin typeface="Karla" panose="020B0604020202020204" charset="0"/>
                <a:ea typeface="Karla" panose="020B0604020202020204" charset="0"/>
              </a:rPr>
              <a:pPr/>
              <a:t>‹N›</a:t>
            </a:fld>
            <a:endParaRPr lang="en" sz="1000" b="0" dirty="0">
              <a:solidFill>
                <a:schemeClr val="bg1"/>
              </a:solidFill>
              <a:latin typeface="Karla" panose="020B0604020202020204" charset="0"/>
              <a:ea typeface="Karla" panose="020B060402020202020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99256" y="134397"/>
            <a:ext cx="5649913" cy="649949"/>
          </a:xfrm>
        </p:spPr>
        <p:txBody>
          <a:bodyPr/>
          <a:lstStyle>
            <a:lvl1pPr>
              <a:buNone/>
              <a:defRPr lang="it-IT" sz="2400" b="1" i="0" u="none" strike="noStrike" cap="none">
                <a:solidFill>
                  <a:schemeClr val="bg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pPr lvl="0"/>
            <a:r>
              <a:rPr lang="it-IT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xmlns="" val="461547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pazio FULL 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00262" y="0"/>
            <a:ext cx="2343738" cy="1656919"/>
          </a:xfrm>
          <a:prstGeom prst="rect">
            <a:avLst/>
          </a:prstGeom>
        </p:spPr>
      </p:pic>
      <p:sp>
        <p:nvSpPr>
          <p:cNvPr id="8" name="Shape 87"/>
          <p:cNvSpPr txBox="1">
            <a:spLocks/>
          </p:cNvSpPr>
          <p:nvPr userDrawn="1"/>
        </p:nvSpPr>
        <p:spPr>
          <a:xfrm>
            <a:off x="5128892" y="4810084"/>
            <a:ext cx="3224462" cy="25264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▸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pPr>
              <a:spcBef>
                <a:spcPts val="0"/>
              </a:spcBef>
              <a:buNone/>
            </a:pPr>
            <a:r>
              <a:rPr lang="it-IT" sz="600" dirty="0">
                <a:solidFill>
                  <a:srgbClr val="737373"/>
                </a:solidFill>
              </a:rPr>
              <a:t>Direzione Generale per i contratti, gli acquisti e per i sistemi informativi e la statistica </a:t>
            </a:r>
            <a:endParaRPr lang="en" sz="600" dirty="0">
              <a:solidFill>
                <a:srgbClr val="737373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9193" y="4797128"/>
            <a:ext cx="692872" cy="265601"/>
          </a:xfrm>
          <a:prstGeom prst="rect">
            <a:avLst/>
          </a:prstGeom>
        </p:spPr>
      </p:pic>
      <p:sp>
        <p:nvSpPr>
          <p:cNvPr id="10" name="Shape 79"/>
          <p:cNvSpPr txBox="1">
            <a:spLocks/>
          </p:cNvSpPr>
          <p:nvPr userDrawn="1"/>
        </p:nvSpPr>
        <p:spPr>
          <a:xfrm>
            <a:off x="299722" y="4653690"/>
            <a:ext cx="5649447" cy="40903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ct val="100000"/>
              <a:buFont typeface="Montserrat"/>
              <a:buNone/>
              <a:defRPr sz="1200" b="1" i="0" u="none" strike="noStrike" cap="non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it-IT" sz="1000" b="1">
                <a:solidFill>
                  <a:srgbClr val="737373"/>
                </a:solidFill>
                <a:latin typeface="Karla" panose="020B0604020202020204" charset="0"/>
                <a:ea typeface="Karla" panose="020B0604020202020204" charset="0"/>
              </a:rPr>
              <a:t>Pagina </a:t>
            </a:r>
            <a:fld id="{A40B19ED-4B54-495C-81DC-8B4BFC9EE3D8}" type="slidenum">
              <a:rPr lang="it-IT" sz="1000" b="1" smtClean="0">
                <a:solidFill>
                  <a:srgbClr val="737373"/>
                </a:solidFill>
                <a:latin typeface="Karla" panose="020B0604020202020204" charset="0"/>
                <a:ea typeface="Karla" panose="020B0604020202020204" charset="0"/>
              </a:rPr>
              <a:pPr/>
              <a:t>‹N›</a:t>
            </a:fld>
            <a:endParaRPr lang="en" sz="1000" b="0" dirty="0">
              <a:solidFill>
                <a:srgbClr val="737373"/>
              </a:solidFill>
              <a:latin typeface="Karla" panose="020B0604020202020204" charset="0"/>
              <a:ea typeface="Karla" panose="020B060402020202020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99256" y="134397"/>
            <a:ext cx="5649913" cy="649949"/>
          </a:xfrm>
        </p:spPr>
        <p:txBody>
          <a:bodyPr/>
          <a:lstStyle>
            <a:lvl1pPr>
              <a:buNone/>
              <a:defRPr lang="it-IT" sz="2400" b="1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pPr lvl="0"/>
            <a:r>
              <a:rPr lang="it-IT"/>
              <a:t>Lorem Ipsum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00038" y="947738"/>
            <a:ext cx="8450262" cy="3598862"/>
          </a:xfrm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2"/>
            <a:r>
              <a:rPr lang="en-US"/>
              <a:t>  Second level</a:t>
            </a:r>
          </a:p>
          <a:p>
            <a:pPr lvl="2"/>
            <a:r>
              <a:rPr lang="en-US"/>
              <a:t>     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690143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CC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1884100"/>
            <a:ext cx="5185199" cy="474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2495550"/>
            <a:ext cx="5185199" cy="225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600"/>
              </a:spcBef>
              <a:buClr>
                <a:srgbClr val="999999"/>
              </a:buClr>
              <a:buSzPct val="100000"/>
              <a:buFont typeface="Karla"/>
              <a:buChar char="▸"/>
              <a:defRPr sz="160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1pPr>
            <a:lvl2pPr lvl="1">
              <a:spcBef>
                <a:spcPts val="480"/>
              </a:spcBef>
              <a:buClr>
                <a:srgbClr val="999999"/>
              </a:buClr>
              <a:buSzPct val="100000"/>
              <a:buFont typeface="Karla"/>
              <a:buChar char="▹"/>
              <a:defRPr sz="160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2pPr>
            <a:lvl3pPr lvl="2">
              <a:spcBef>
                <a:spcPts val="480"/>
              </a:spcBef>
              <a:buClr>
                <a:srgbClr val="999999"/>
              </a:buClr>
              <a:buSzPct val="100000"/>
              <a:buFont typeface="Karla"/>
              <a:buChar char="▹"/>
              <a:defRPr sz="160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3pPr>
            <a:lvl4pPr lvl="3">
              <a:spcBef>
                <a:spcPts val="360"/>
              </a:spcBef>
              <a:buClr>
                <a:srgbClr val="999999"/>
              </a:buClr>
              <a:buSzPct val="100000"/>
              <a:buFont typeface="Karla"/>
              <a:defRPr sz="160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4pPr>
            <a:lvl5pPr lvl="4">
              <a:spcBef>
                <a:spcPts val="360"/>
              </a:spcBef>
              <a:buClr>
                <a:srgbClr val="999999"/>
              </a:buClr>
              <a:buSzPct val="100000"/>
              <a:buFont typeface="Karla"/>
              <a:defRPr sz="160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5pPr>
            <a:lvl6pPr lvl="5">
              <a:spcBef>
                <a:spcPts val="360"/>
              </a:spcBef>
              <a:buClr>
                <a:srgbClr val="999999"/>
              </a:buClr>
              <a:buSzPct val="100000"/>
              <a:buFont typeface="Karla"/>
              <a:defRPr sz="160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6pPr>
            <a:lvl7pPr lvl="6">
              <a:spcBef>
                <a:spcPts val="360"/>
              </a:spcBef>
              <a:buClr>
                <a:srgbClr val="999999"/>
              </a:buClr>
              <a:buSzPct val="100000"/>
              <a:buFont typeface="Karla"/>
              <a:defRPr sz="160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7pPr>
            <a:lvl8pPr lvl="7">
              <a:spcBef>
                <a:spcPts val="360"/>
              </a:spcBef>
              <a:buClr>
                <a:srgbClr val="999999"/>
              </a:buClr>
              <a:buSzPct val="100000"/>
              <a:buFont typeface="Karla"/>
              <a:defRPr sz="160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8pPr>
            <a:lvl9pPr lvl="8">
              <a:spcBef>
                <a:spcPts val="360"/>
              </a:spcBef>
              <a:buClr>
                <a:srgbClr val="999999"/>
              </a:buClr>
              <a:buSzPct val="100000"/>
              <a:buFont typeface="Karla"/>
              <a:defRPr sz="160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5" r:id="rId1"/>
    <p:sldLayoutId id="2147483648" r:id="rId2"/>
    <p:sldLayoutId id="2147483654" r:id="rId3"/>
    <p:sldLayoutId id="2147483661" r:id="rId4"/>
    <p:sldLayoutId id="2147483662" r:id="rId5"/>
    <p:sldLayoutId id="2147483666" r:id="rId6"/>
    <p:sldLayoutId id="2147483663" r:id="rId7"/>
    <p:sldLayoutId id="2147483664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89000"/>
              </a:schemeClr>
            </a:gs>
            <a:gs pos="23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01926" y="0"/>
            <a:ext cx="6342074" cy="4483565"/>
          </a:xfrm>
          <a:prstGeom prst="rect">
            <a:avLst/>
          </a:prstGeom>
        </p:spPr>
      </p:pic>
      <p:sp>
        <p:nvSpPr>
          <p:cNvPr id="12" name="Shape 87"/>
          <p:cNvSpPr txBox="1">
            <a:spLocks/>
          </p:cNvSpPr>
          <p:nvPr/>
        </p:nvSpPr>
        <p:spPr>
          <a:xfrm>
            <a:off x="652904" y="3698766"/>
            <a:ext cx="4531499" cy="78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▸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pPr>
              <a:spcBef>
                <a:spcPts val="0"/>
              </a:spcBef>
              <a:buFont typeface="Karla"/>
              <a:buNone/>
            </a:pPr>
            <a:r>
              <a:rPr lang="en" sz="1800" dirty="0">
                <a:solidFill>
                  <a:schemeClr val="tx2">
                    <a:lumMod val="75000"/>
                  </a:schemeClr>
                </a:solidFill>
              </a:rPr>
              <a:t>Ministero dell’Istruzione,</a:t>
            </a:r>
          </a:p>
          <a:p>
            <a:pPr>
              <a:spcBef>
                <a:spcPts val="0"/>
              </a:spcBef>
              <a:buFont typeface="Karla"/>
              <a:buNone/>
            </a:pP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d</a:t>
            </a:r>
            <a:r>
              <a:rPr lang="en" sz="1800" dirty="0">
                <a:solidFill>
                  <a:schemeClr val="tx2">
                    <a:lumMod val="75000"/>
                  </a:schemeClr>
                </a:solidFill>
              </a:rPr>
              <a:t>ell’Università e della ricerca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2744" y="4392763"/>
            <a:ext cx="1491097" cy="571587"/>
          </a:xfrm>
          <a:prstGeom prst="rect">
            <a:avLst/>
          </a:prstGeom>
        </p:spPr>
      </p:pic>
      <p:sp>
        <p:nvSpPr>
          <p:cNvPr id="15" name="Shape 87"/>
          <p:cNvSpPr txBox="1">
            <a:spLocks/>
          </p:cNvSpPr>
          <p:nvPr/>
        </p:nvSpPr>
        <p:spPr>
          <a:xfrm>
            <a:off x="5649732" y="4392763"/>
            <a:ext cx="4531499" cy="78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▸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pPr>
              <a:spcBef>
                <a:spcPts val="0"/>
              </a:spcBef>
              <a:buNone/>
            </a:pPr>
            <a:endParaRPr lang="en" sz="1200" dirty="0">
              <a:solidFill>
                <a:schemeClr val="bg1"/>
              </a:solidFill>
            </a:endParaRPr>
          </a:p>
        </p:txBody>
      </p:sp>
      <p:sp>
        <p:nvSpPr>
          <p:cNvPr id="8" name="Shape 65"/>
          <p:cNvSpPr txBox="1">
            <a:spLocks/>
          </p:cNvSpPr>
          <p:nvPr/>
        </p:nvSpPr>
        <p:spPr>
          <a:xfrm>
            <a:off x="0" y="1804800"/>
            <a:ext cx="3999900" cy="1422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/>
            <a:r>
              <a:rPr lang="it-IT" sz="2800" dirty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Esami di Stato  </a:t>
            </a:r>
            <a:br>
              <a:rPr lang="it-IT" sz="2800" dirty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it-IT" sz="2800" dirty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A.S. 2018/2019</a:t>
            </a:r>
            <a:br>
              <a:rPr lang="it-IT" sz="2800" dirty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it-IT" sz="2000" dirty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/>
            </a:r>
            <a:br>
              <a:rPr lang="it-IT" sz="2000" dirty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it-IT" sz="1800" b="1" dirty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Il nuovo esame di Stato del secondo ciclo</a:t>
            </a:r>
          </a:p>
          <a:p>
            <a:pPr algn="ctr"/>
            <a:endParaRPr lang="it-IT" sz="1600" b="1" dirty="0"/>
          </a:p>
          <a:p>
            <a:pPr algn="ctr"/>
            <a:r>
              <a:rPr lang="it-IT" sz="1800" b="1" dirty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Osservazioni e  considerazioni sul colloquio</a:t>
            </a:r>
          </a:p>
          <a:p>
            <a:pPr algn="ctr"/>
            <a:endParaRPr lang="it-IT" sz="1600" dirty="0"/>
          </a:p>
          <a:p>
            <a:pPr algn="ctr"/>
            <a:endParaRPr lang="en" sz="1800" dirty="0">
              <a:solidFill>
                <a:schemeClr val="accent1">
                  <a:lumMod val="75000"/>
                </a:schemeClr>
              </a:solidFill>
              <a:latin typeface="Karla" panose="020B0604020202020204" charset="0"/>
              <a:ea typeface="Karla" panose="020B0604020202020204" charset="0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652904" y="2965590"/>
            <a:ext cx="28049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  <a:ea typeface="Montserrat"/>
                <a:cs typeface="Montserrat"/>
                <a:sym typeface="Montserrat"/>
              </a:rPr>
              <a:t>A cura della struttura tecnica degli esami di stato</a:t>
            </a:r>
            <a:endParaRPr lang="it-IT" dirty="0">
              <a:solidFill>
                <a:schemeClr val="accent1">
                  <a:lumMod val="75000"/>
                </a:schemeClr>
              </a:solidFill>
              <a:latin typeface="Bookman Old Style" panose="02050604050505020204" pitchFamily="18" charset="0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F9B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xmlns="" id="{55C16B7E-E97E-4AB2-95EF-55DE868130A4}"/>
              </a:ext>
            </a:extLst>
          </p:cNvPr>
          <p:cNvSpPr txBox="1">
            <a:spLocks/>
          </p:cNvSpPr>
          <p:nvPr/>
        </p:nvSpPr>
        <p:spPr>
          <a:xfrm>
            <a:off x="245917" y="373538"/>
            <a:ext cx="8229600" cy="584954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it-IT" sz="1600" b="1" dirty="0"/>
              <a:t>Il colloquio nell’OM 205/2019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4422F95B-B9F5-4C22-8436-7578813F9231}"/>
              </a:ext>
            </a:extLst>
          </p:cNvPr>
          <p:cNvSpPr/>
          <p:nvPr/>
        </p:nvSpPr>
        <p:spPr>
          <a:xfrm>
            <a:off x="561109" y="1108931"/>
            <a:ext cx="701039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AE8EC8FF-B818-41A4-A95D-38007C08F5E6}"/>
              </a:ext>
            </a:extLst>
          </p:cNvPr>
          <p:cNvSpPr/>
          <p:nvPr/>
        </p:nvSpPr>
        <p:spPr>
          <a:xfrm>
            <a:off x="935181" y="988052"/>
            <a:ext cx="685107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Articolo 19 comma 5 : la procedura</a:t>
            </a: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BC4A1297-40BC-4939-ACFF-B1EE53E0D3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09121075"/>
              </p:ext>
            </p:extLst>
          </p:nvPr>
        </p:nvGraphicFramePr>
        <p:xfrm>
          <a:off x="76200" y="808052"/>
          <a:ext cx="7917874" cy="39522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67940">
                  <a:extLst>
                    <a:ext uri="{9D8B030D-6E8A-4147-A177-3AD203B41FA5}">
                      <a16:colId xmlns:a16="http://schemas.microsoft.com/office/drawing/2014/main" xmlns="" val="3758072038"/>
                    </a:ext>
                  </a:extLst>
                </a:gridCol>
                <a:gridCol w="6649934">
                  <a:extLst>
                    <a:ext uri="{9D8B030D-6E8A-4147-A177-3AD203B41FA5}">
                      <a16:colId xmlns:a16="http://schemas.microsoft.com/office/drawing/2014/main" xmlns="" val="3183332790"/>
                    </a:ext>
                  </a:extLst>
                </a:gridCol>
              </a:tblGrid>
              <a:tr h="11848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</a:rPr>
                        <a:t>Predisposizione delle buste 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Al fine di garantire trasparenza e pari opportunità per tutti i candidati, la commissione predispone per ogni classe, in coerenza con il documento del consiglio di classe, un numero di buste, contenenti i materiali di cui </a:t>
                      </a:r>
                      <a:r>
                        <a:rPr lang="it-IT" sz="1200" dirty="0" smtClean="0">
                          <a:effectLst/>
                        </a:rPr>
                        <a:t>all’art. 19, </a:t>
                      </a:r>
                      <a:r>
                        <a:rPr lang="it-IT" sz="1200" dirty="0">
                          <a:effectLst/>
                        </a:rPr>
                        <a:t>comma 1, secondo periodo, pari al numero dei candidati, aumentato almeno di due unità, così da assicurare che anche l'ultimo candidato possa esercitare la scelta 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574722769"/>
                  </a:ext>
                </a:extLst>
              </a:tr>
              <a:tr h="5460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</a:rPr>
                        <a:t>Riservatezza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 Il presidente della commissione cura che le buste garantiscano la riservatezza del materiale ivi contenuto e che le stesse siano adeguatamente custodite.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615439555"/>
                  </a:ext>
                </a:extLst>
              </a:tr>
              <a:tr h="6962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</a:rPr>
                        <a:t>Scelta della busta 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 Il giorno del colloquio, il presidente, alla presenza del candidato, prende tre buste e le sottopone allo stesso. Il candidato sceglie una delle buste della tema. I materiali delle buste scelte dai candidati non possono essere riproposti in successivi colloqui. 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768159290"/>
                  </a:ext>
                </a:extLst>
              </a:tr>
              <a:tr h="5460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</a:rPr>
                        <a:t>Conservazione delle buste 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Alla fine di ogni sessione, il presidente assicura la conservazione e l'integrità delle buste ancora chiuse contenenti i materiali.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872623194"/>
                  </a:ext>
                </a:extLst>
              </a:tr>
              <a:tr h="8382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</a:rPr>
                        <a:t>Sessione della Commissione per la preparazione del colloquio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 La commissione d'esame dedica un'apposita sessione alla preparazione del colloquio. 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84971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4465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F9B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xmlns="" id="{55C16B7E-E97E-4AB2-95EF-55DE868130A4}"/>
              </a:ext>
            </a:extLst>
          </p:cNvPr>
          <p:cNvSpPr txBox="1">
            <a:spLocks/>
          </p:cNvSpPr>
          <p:nvPr/>
        </p:nvSpPr>
        <p:spPr>
          <a:xfrm>
            <a:off x="457200" y="523977"/>
            <a:ext cx="8229600" cy="584954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it-IT" b="1" dirty="0"/>
              <a:t>PARTE SECONDA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4422F95B-B9F5-4C22-8436-7578813F9231}"/>
              </a:ext>
            </a:extLst>
          </p:cNvPr>
          <p:cNvSpPr/>
          <p:nvPr/>
        </p:nvSpPr>
        <p:spPr>
          <a:xfrm>
            <a:off x="561109" y="1108931"/>
            <a:ext cx="701039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337E4754-0048-4E81-9B9E-CC79A14A0A2D}"/>
              </a:ext>
            </a:extLst>
          </p:cNvPr>
          <p:cNvSpPr/>
          <p:nvPr/>
        </p:nvSpPr>
        <p:spPr>
          <a:xfrm>
            <a:off x="1129274" y="2171640"/>
            <a:ext cx="60692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000" b="1" dirty="0">
                <a:solidFill>
                  <a:schemeClr val="tx1"/>
                </a:solidFill>
              </a:rPr>
              <a:t>RIFLESSIONI ED INDICAZIONI SUL COLLOQUIO</a:t>
            </a:r>
          </a:p>
        </p:txBody>
      </p:sp>
    </p:spTree>
    <p:extLst>
      <p:ext uri="{BB962C8B-B14F-4D97-AF65-F5344CB8AC3E}">
        <p14:creationId xmlns:p14="http://schemas.microsoft.com/office/powerpoint/2010/main" xmlns="" val="112951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F9B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4422F95B-B9F5-4C22-8436-7578813F9231}"/>
              </a:ext>
            </a:extLst>
          </p:cNvPr>
          <p:cNvSpPr/>
          <p:nvPr/>
        </p:nvSpPr>
        <p:spPr>
          <a:xfrm>
            <a:off x="561109" y="1108931"/>
            <a:ext cx="701039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xmlns="" id="{BF3BDEC4-E2F1-4CCD-BE1E-EF405C0EE992}"/>
              </a:ext>
            </a:extLst>
          </p:cNvPr>
          <p:cNvSpPr txBox="1">
            <a:spLocks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it-IT" sz="1600" b="1" dirty="0"/>
              <a:t>LA PRIMA PARTE DEL COLLOQUIO: LA PREDISPOSIZIONE DEI MATERIALI</a:t>
            </a: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xmlns="" id="{9CF34943-50A8-4DB2-AB31-338019ACFAC5}"/>
              </a:ext>
            </a:extLst>
          </p:cNvPr>
          <p:cNvSpPr txBox="1">
            <a:spLocks/>
          </p:cNvSpPr>
          <p:nvPr/>
        </p:nvSpPr>
        <p:spPr>
          <a:xfrm>
            <a:off x="457200" y="1108931"/>
            <a:ext cx="8229600" cy="4389120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514350" indent="-514350">
              <a:buFont typeface="+mj-lt"/>
              <a:buAutoNum type="arabicPeriod"/>
            </a:pPr>
            <a:endParaRPr lang="it-IT" b="1" dirty="0"/>
          </a:p>
          <a:p>
            <a:r>
              <a:rPr lang="it-IT" u="sng" dirty="0"/>
              <a:t>Quali materiali</a:t>
            </a:r>
          </a:p>
          <a:p>
            <a:endParaRPr lang="it-IT" u="sng" dirty="0"/>
          </a:p>
          <a:p>
            <a:r>
              <a:rPr lang="it-IT" b="1" dirty="0"/>
              <a:t>TESTI </a:t>
            </a:r>
            <a:r>
              <a:rPr lang="it-IT" dirty="0"/>
              <a:t> (es. brani in poesia o in prosa, in lingua italiana o straniera)</a:t>
            </a:r>
          </a:p>
          <a:p>
            <a:endParaRPr lang="it-IT" b="1" dirty="0" smtClean="0"/>
          </a:p>
          <a:p>
            <a:r>
              <a:rPr lang="it-IT" b="1" dirty="0" smtClean="0"/>
              <a:t>DOCUMENT</a:t>
            </a:r>
            <a:r>
              <a:rPr lang="it-IT" dirty="0" smtClean="0"/>
              <a:t>I </a:t>
            </a:r>
            <a:r>
              <a:rPr lang="it-IT" dirty="0"/>
              <a:t>(es. spunti tratti da giornali o riviste, foto di beni artistici e monumenti, riproduzioni di opere d’arte; ma anche grafici, tabelle con dati significativi ……..) </a:t>
            </a:r>
            <a:endParaRPr lang="it-IT" dirty="0" smtClean="0"/>
          </a:p>
          <a:p>
            <a:endParaRPr lang="it-IT" b="1" dirty="0" smtClean="0"/>
          </a:p>
          <a:p>
            <a:r>
              <a:rPr lang="it-IT" b="1" dirty="0" smtClean="0"/>
              <a:t>ESPERIENZE </a:t>
            </a:r>
            <a:r>
              <a:rPr lang="it-IT" b="1" dirty="0"/>
              <a:t>E </a:t>
            </a:r>
            <a:r>
              <a:rPr lang="it-IT" b="1" dirty="0" smtClean="0"/>
              <a:t>PROGETTI </a:t>
            </a:r>
            <a:r>
              <a:rPr lang="it-IT" dirty="0" smtClean="0"/>
              <a:t>(</a:t>
            </a:r>
            <a:r>
              <a:rPr lang="it-IT" dirty="0"/>
              <a:t>es.: spunti tratti dal documento del 15 maggio )</a:t>
            </a:r>
          </a:p>
          <a:p>
            <a:endParaRPr lang="it-IT" b="1" dirty="0" smtClean="0"/>
          </a:p>
          <a:p>
            <a:r>
              <a:rPr lang="it-IT" b="1" dirty="0" smtClean="0"/>
              <a:t>PROBLEMI</a:t>
            </a:r>
            <a:r>
              <a:rPr lang="it-IT" dirty="0" smtClean="0"/>
              <a:t> </a:t>
            </a:r>
            <a:r>
              <a:rPr lang="it-IT" dirty="0"/>
              <a:t>(es.: situazioni problematiche legate alla specificità dell’indirizzo, semplici casi pratici e professionali) </a:t>
            </a:r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89439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F9B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4422F95B-B9F5-4C22-8436-7578813F9231}"/>
              </a:ext>
            </a:extLst>
          </p:cNvPr>
          <p:cNvSpPr/>
          <p:nvPr/>
        </p:nvSpPr>
        <p:spPr>
          <a:xfrm>
            <a:off x="561109" y="1108931"/>
            <a:ext cx="701039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xmlns="" id="{BF3BDEC4-E2F1-4CCD-BE1E-EF405C0EE992}"/>
              </a:ext>
            </a:extLst>
          </p:cNvPr>
          <p:cNvSpPr txBox="1">
            <a:spLocks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it-IT" sz="1600" b="1" dirty="0"/>
              <a:t>LA PRIMA PARTE DEL COLLOQUIO: LA PREDISPOSIZIONE DEI MATERIALI</a:t>
            </a: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xmlns="" id="{9CF34943-50A8-4DB2-AB31-338019ACFAC5}"/>
              </a:ext>
            </a:extLst>
          </p:cNvPr>
          <p:cNvSpPr txBox="1">
            <a:spLocks/>
          </p:cNvSpPr>
          <p:nvPr/>
        </p:nvSpPr>
        <p:spPr>
          <a:xfrm>
            <a:off x="457200" y="1108931"/>
            <a:ext cx="8229600" cy="4389120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514350" indent="-514350">
              <a:buFont typeface="+mj-lt"/>
              <a:buAutoNum type="arabicPeriod"/>
            </a:pPr>
            <a:endParaRPr lang="it-IT" b="1" dirty="0"/>
          </a:p>
          <a:p>
            <a:endParaRPr lang="it-IT" dirty="0"/>
          </a:p>
          <a:p>
            <a:endParaRPr lang="it-IT" dirty="0"/>
          </a:p>
          <a:p>
            <a:r>
              <a:rPr lang="it-IT" sz="1600" b="1" u="sng" dirty="0"/>
              <a:t>Con quali criteri scegliere i materiali</a:t>
            </a:r>
          </a:p>
          <a:p>
            <a:endParaRPr lang="it-IT" sz="1600" b="1" u="sng" dirty="0"/>
          </a:p>
          <a:p>
            <a:pPr>
              <a:buFontTx/>
              <a:buChar char="-"/>
            </a:pPr>
            <a:r>
              <a:rPr lang="it-IT" sz="1600" dirty="0"/>
              <a:t> Coerenza con gli obiettivi del </a:t>
            </a:r>
            <a:r>
              <a:rPr lang="it-IT" sz="1600" dirty="0" smtClean="0"/>
              <a:t>PECUP</a:t>
            </a:r>
          </a:p>
          <a:p>
            <a:endParaRPr lang="it-IT" sz="1600" dirty="0"/>
          </a:p>
          <a:p>
            <a:pPr>
              <a:buFontTx/>
              <a:buChar char="-"/>
            </a:pPr>
            <a:r>
              <a:rPr lang="it-IT" sz="1600" dirty="0"/>
              <a:t> Coerenza con il percorso didattico effettivamente svolto (documento del 15 maggio</a:t>
            </a:r>
            <a:r>
              <a:rPr lang="it-IT" sz="1600" dirty="0" smtClean="0"/>
              <a:t>)</a:t>
            </a:r>
          </a:p>
          <a:p>
            <a:endParaRPr lang="it-IT" sz="1600" dirty="0"/>
          </a:p>
          <a:p>
            <a:pPr>
              <a:buFontTx/>
              <a:buChar char="-"/>
            </a:pPr>
            <a:r>
              <a:rPr lang="it-IT" sz="1600" dirty="0"/>
              <a:t> Possibilità di trarre spunti per un colloquio </a:t>
            </a:r>
            <a:r>
              <a:rPr lang="it-IT" sz="1600" dirty="0" smtClean="0"/>
              <a:t>pluridisciplinare</a:t>
            </a:r>
          </a:p>
          <a:p>
            <a:endParaRPr lang="it-IT" sz="1600" dirty="0"/>
          </a:p>
          <a:p>
            <a:pPr>
              <a:buFontTx/>
              <a:buChar char="-"/>
            </a:pPr>
            <a:r>
              <a:rPr lang="it-IT" sz="1600" dirty="0"/>
              <a:t> Ricerca di omogeneità tra le tipologie e il livello di difficoltà dei materiali</a:t>
            </a:r>
          </a:p>
        </p:txBody>
      </p:sp>
    </p:spTree>
    <p:extLst>
      <p:ext uri="{BB962C8B-B14F-4D97-AF65-F5344CB8AC3E}">
        <p14:creationId xmlns:p14="http://schemas.microsoft.com/office/powerpoint/2010/main" xmlns="" val="43635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F9B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4422F95B-B9F5-4C22-8436-7578813F9231}"/>
              </a:ext>
            </a:extLst>
          </p:cNvPr>
          <p:cNvSpPr/>
          <p:nvPr/>
        </p:nvSpPr>
        <p:spPr>
          <a:xfrm>
            <a:off x="561109" y="1108931"/>
            <a:ext cx="701039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xmlns="" id="{2D339052-FCE1-46E9-A446-4B61A552FFD3}"/>
              </a:ext>
            </a:extLst>
          </p:cNvPr>
          <p:cNvSpPr txBox="1">
            <a:spLocks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it-IT" sz="1800" b="1" dirty="0"/>
              <a:t>LA PRIMA PARTE DEL COLLOQUIO: </a:t>
            </a:r>
            <a:r>
              <a:rPr lang="it-IT" sz="1800" b="1" dirty="0" smtClean="0"/>
              <a:t>LA </a:t>
            </a:r>
            <a:r>
              <a:rPr lang="it-IT" sz="1800" b="1" dirty="0"/>
              <a:t>CONDUZIONE</a:t>
            </a: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xmlns="" id="{F524E0C3-84FB-458A-9806-BD9B87754938}"/>
              </a:ext>
            </a:extLst>
          </p:cNvPr>
          <p:cNvSpPr txBox="1">
            <a:spLocks/>
          </p:cNvSpPr>
          <p:nvPr/>
        </p:nvSpPr>
        <p:spPr>
          <a:xfrm>
            <a:off x="353291" y="1637607"/>
            <a:ext cx="8229600" cy="4389120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it-IT" b="1" dirty="0"/>
          </a:p>
          <a:p>
            <a:pPr marL="342900" indent="-342900">
              <a:buAutoNum type="alphaUcParenR"/>
            </a:pPr>
            <a:r>
              <a:rPr lang="it-IT" dirty="0"/>
              <a:t>i materiali costituiscono l’incipit finalizzato anche a verificare l’autonomia e la capacità di orientamento del candidato</a:t>
            </a:r>
          </a:p>
          <a:p>
            <a:endParaRPr lang="it-IT" dirty="0"/>
          </a:p>
          <a:p>
            <a:r>
              <a:rPr lang="it-IT" dirty="0"/>
              <a:t>B) la commissione ha bisogno di lavorare in modo realmente collegiale</a:t>
            </a:r>
          </a:p>
          <a:p>
            <a:endParaRPr lang="it-IT" dirty="0"/>
          </a:p>
          <a:p>
            <a:r>
              <a:rPr lang="it-IT" dirty="0"/>
              <a:t>C) e’ comunque opportuno stabilire, caso per caso, il commissario che conduce l’approccio alla prima parte; gli altri commissari si inseriscono progressivamente per approfondire aspetti disciplinari, </a:t>
            </a:r>
            <a:r>
              <a:rPr lang="it-IT" u="sng" dirty="0"/>
              <a:t>anche non direttamente collegati al materiale di partenza</a:t>
            </a:r>
          </a:p>
          <a:p>
            <a:endParaRPr lang="it-IT" u="sng" dirty="0"/>
          </a:p>
          <a:p>
            <a:r>
              <a:rPr lang="it-IT" dirty="0"/>
              <a:t>D) ricordare sempre che trattasi di «colloquio» non di una somma di interrogazioni</a:t>
            </a:r>
          </a:p>
        </p:txBody>
      </p:sp>
    </p:spTree>
    <p:extLst>
      <p:ext uri="{BB962C8B-B14F-4D97-AF65-F5344CB8AC3E}">
        <p14:creationId xmlns:p14="http://schemas.microsoft.com/office/powerpoint/2010/main" xmlns="" val="226807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F9B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4422F95B-B9F5-4C22-8436-7578813F9231}"/>
              </a:ext>
            </a:extLst>
          </p:cNvPr>
          <p:cNvSpPr/>
          <p:nvPr/>
        </p:nvSpPr>
        <p:spPr>
          <a:xfrm>
            <a:off x="505691" y="353859"/>
            <a:ext cx="64423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xmlns="" id="{7DFF7370-E9C5-4FEE-9231-8AC0A6701F08}"/>
              </a:ext>
            </a:extLst>
          </p:cNvPr>
          <p:cNvSpPr txBox="1">
            <a:spLocks/>
          </p:cNvSpPr>
          <p:nvPr/>
        </p:nvSpPr>
        <p:spPr>
          <a:xfrm>
            <a:off x="408709" y="474856"/>
            <a:ext cx="8229600" cy="11430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it-IT" sz="1800" b="1" dirty="0"/>
              <a:t>DAL MATERIALE AL PERCORSO</a:t>
            </a:r>
          </a:p>
        </p:txBody>
      </p:sp>
      <p:graphicFrame>
        <p:nvGraphicFramePr>
          <p:cNvPr id="7" name="Segnaposto contenuto 5">
            <a:extLst>
              <a:ext uri="{FF2B5EF4-FFF2-40B4-BE49-F238E27FC236}">
                <a16:creationId xmlns:a16="http://schemas.microsoft.com/office/drawing/2014/main" xmlns="" id="{93BF8832-2117-4084-ADC7-6E5DF75B293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483576333"/>
              </p:ext>
            </p:extLst>
          </p:nvPr>
        </p:nvGraphicFramePr>
        <p:xfrm>
          <a:off x="586764" y="1052944"/>
          <a:ext cx="6776927" cy="35049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14386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F9B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4422F95B-B9F5-4C22-8436-7578813F9231}"/>
              </a:ext>
            </a:extLst>
          </p:cNvPr>
          <p:cNvSpPr/>
          <p:nvPr/>
        </p:nvSpPr>
        <p:spPr>
          <a:xfrm>
            <a:off x="561109" y="1108931"/>
            <a:ext cx="701039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xmlns="" id="{F524E0C3-84FB-458A-9806-BD9B87754938}"/>
              </a:ext>
            </a:extLst>
          </p:cNvPr>
          <p:cNvSpPr txBox="1">
            <a:spLocks/>
          </p:cNvSpPr>
          <p:nvPr/>
        </p:nvSpPr>
        <p:spPr>
          <a:xfrm>
            <a:off x="145473" y="1416708"/>
            <a:ext cx="8229600" cy="4389120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indent="-342900">
              <a:buAutoNum type="arabicParenR"/>
            </a:pPr>
            <a:r>
              <a:rPr lang="it-IT" dirty="0"/>
              <a:t>COSA PUO’ CONTENERE LA BUSTA: testi, documenti, esperienze («materiale tratto da….»), progetti («materiale tratto da ……»), problemi</a:t>
            </a:r>
          </a:p>
          <a:p>
            <a:pPr marL="342900" indent="-342900">
              <a:buAutoNum type="arabicParenR"/>
            </a:pPr>
            <a:endParaRPr lang="it-IT" dirty="0"/>
          </a:p>
          <a:p>
            <a:r>
              <a:rPr lang="it-IT" dirty="0"/>
              <a:t>2) </a:t>
            </a:r>
            <a:r>
              <a:rPr lang="it-IT" dirty="0" smtClean="0"/>
              <a:t>  COSA </a:t>
            </a:r>
            <a:r>
              <a:rPr lang="it-IT" dirty="0"/>
              <a:t>NON DEVE CONTENERE LA BUSTA: domande, serie di domande, argomenti, riferimenti a discipline</a:t>
            </a:r>
          </a:p>
          <a:p>
            <a:endParaRPr lang="it-IT" dirty="0"/>
          </a:p>
          <a:p>
            <a:r>
              <a:rPr lang="it-IT" dirty="0"/>
              <a:t>3) </a:t>
            </a:r>
            <a:r>
              <a:rPr lang="it-IT" dirty="0" smtClean="0"/>
              <a:t> IL </a:t>
            </a:r>
            <a:r>
              <a:rPr lang="it-IT" dirty="0"/>
              <a:t>PERCORSO SI COSTRUISCE «IN SITUAZIONE»</a:t>
            </a:r>
          </a:p>
          <a:p>
            <a:r>
              <a:rPr lang="it-IT" dirty="0"/>
              <a:t>(personalizzazione: lo stesso materiale può portare a diverse «strade»)</a:t>
            </a:r>
          </a:p>
          <a:p>
            <a:endParaRPr lang="it-IT" dirty="0"/>
          </a:p>
          <a:p>
            <a:r>
              <a:rPr lang="it-IT" dirty="0"/>
              <a:t>4)  IL PIENO COINVOLGIMENTO DELLE DISCIPLINE PUO’ ESSERE REALIZZATO ANCHE NELLE ALTRE PARTI DEL COLLOQUIO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57F1EFA6-A0EF-4CC6-ABB0-10794404F2C5}"/>
              </a:ext>
            </a:extLst>
          </p:cNvPr>
          <p:cNvSpPr/>
          <p:nvPr/>
        </p:nvSpPr>
        <p:spPr>
          <a:xfrm>
            <a:off x="145473" y="801154"/>
            <a:ext cx="3826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800" b="1" dirty="0"/>
              <a:t>DAL MATERIALE AL PERCORSO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xmlns="" val="52389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F9B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4422F95B-B9F5-4C22-8436-7578813F9231}"/>
              </a:ext>
            </a:extLst>
          </p:cNvPr>
          <p:cNvSpPr/>
          <p:nvPr/>
        </p:nvSpPr>
        <p:spPr>
          <a:xfrm>
            <a:off x="561109" y="1108931"/>
            <a:ext cx="701039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xmlns="" id="{09C1DB3B-6884-4C40-ACC2-DDD7D2ACEAC0}"/>
              </a:ext>
            </a:extLst>
          </p:cNvPr>
          <p:cNvSpPr txBox="1">
            <a:spLocks/>
          </p:cNvSpPr>
          <p:nvPr/>
        </p:nvSpPr>
        <p:spPr>
          <a:xfrm>
            <a:off x="457200" y="704088"/>
            <a:ext cx="8229600" cy="1284752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it-IT" sz="1600" dirty="0"/>
              <a:t>LE ALTRE PARTI DEL COLLOQUIO: </a:t>
            </a:r>
            <a:endParaRPr lang="it-IT" sz="1600" dirty="0" smtClean="0"/>
          </a:p>
          <a:p>
            <a:r>
              <a:rPr lang="it-IT" sz="1600" dirty="0" smtClean="0"/>
              <a:t>ILLUSTRAZIONE </a:t>
            </a:r>
            <a:r>
              <a:rPr lang="it-IT" sz="1600" dirty="0"/>
              <a:t>DELLE </a:t>
            </a:r>
            <a:r>
              <a:rPr lang="it-IT" sz="1600" b="1" dirty="0"/>
              <a:t>ESPERIENZE NEI PCTO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xmlns="" id="{B3A09428-D9AD-4380-90AE-988EB7E6176E}"/>
              </a:ext>
            </a:extLst>
          </p:cNvPr>
          <p:cNvSpPr txBox="1">
            <a:spLocks/>
          </p:cNvSpPr>
          <p:nvPr/>
        </p:nvSpPr>
        <p:spPr>
          <a:xfrm>
            <a:off x="457200" y="1444381"/>
            <a:ext cx="8229600" cy="2595468"/>
          </a:xfrm>
          <a:prstGeom prst="rect">
            <a:avLst/>
          </a:prstGeom>
        </p:spPr>
        <p:txBody>
          <a:bodyPr>
            <a:normAutofit fontScale="325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it-IT" b="1" dirty="0"/>
          </a:p>
          <a:p>
            <a:endParaRPr lang="it-IT" sz="4900" dirty="0"/>
          </a:p>
          <a:p>
            <a:r>
              <a:rPr lang="it-IT" sz="4900" b="1" dirty="0"/>
              <a:t>ALCUNE INDICAZIONI SULLA CONDUZIONE</a:t>
            </a:r>
          </a:p>
          <a:p>
            <a:endParaRPr lang="it-IT" sz="4900" dirty="0"/>
          </a:p>
          <a:p>
            <a:r>
              <a:rPr lang="it-IT" altLang="it-IT" sz="4900" dirty="0"/>
              <a:t>Consentire una gestione autonoma da parte del candidato </a:t>
            </a:r>
          </a:p>
          <a:p>
            <a:endParaRPr lang="it-IT" altLang="it-IT" sz="4900" dirty="0" smtClean="0"/>
          </a:p>
          <a:p>
            <a:r>
              <a:rPr lang="it-IT" altLang="it-IT" sz="4900" dirty="0" smtClean="0"/>
              <a:t>Trarre </a:t>
            </a:r>
            <a:r>
              <a:rPr lang="it-IT" altLang="it-IT" sz="4900" dirty="0"/>
              <a:t>spunti valutativi, ove possibile, sia sulle competenze «trasversali» sia sulle competenze di indirizzo</a:t>
            </a:r>
          </a:p>
          <a:p>
            <a:endParaRPr lang="it-IT" altLang="it-IT" sz="4900" dirty="0"/>
          </a:p>
          <a:p>
            <a:r>
              <a:rPr lang="it-IT" altLang="it-IT" sz="4900" dirty="0"/>
              <a:t>Stimolare collegamenti con le discipline</a:t>
            </a:r>
          </a:p>
          <a:p>
            <a:endParaRPr lang="it-IT" sz="4900" dirty="0"/>
          </a:p>
          <a:p>
            <a:r>
              <a:rPr lang="it-IT" sz="4900" dirty="0" smtClean="0"/>
              <a:t>Agevolare </a:t>
            </a:r>
            <a:r>
              <a:rPr lang="it-IT" sz="4900" dirty="0"/>
              <a:t>per quanto possibile, </a:t>
            </a:r>
            <a:r>
              <a:rPr lang="it-IT" sz="4900" dirty="0" smtClean="0"/>
              <a:t>una riflessione del candidato sulla </a:t>
            </a:r>
            <a:r>
              <a:rPr lang="it-IT" sz="4900" dirty="0"/>
              <a:t>dimensione </a:t>
            </a:r>
            <a:r>
              <a:rPr lang="it-IT" sz="4900" dirty="0" smtClean="0"/>
              <a:t>orientativa delle esperienze</a:t>
            </a:r>
            <a:endParaRPr lang="it-IT" sz="4900" dirty="0"/>
          </a:p>
        </p:txBody>
      </p:sp>
    </p:spTree>
    <p:extLst>
      <p:ext uri="{BB962C8B-B14F-4D97-AF65-F5344CB8AC3E}">
        <p14:creationId xmlns:p14="http://schemas.microsoft.com/office/powerpoint/2010/main" xmlns="" val="175295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F9B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4422F95B-B9F5-4C22-8436-7578813F9231}"/>
              </a:ext>
            </a:extLst>
          </p:cNvPr>
          <p:cNvSpPr/>
          <p:nvPr/>
        </p:nvSpPr>
        <p:spPr>
          <a:xfrm>
            <a:off x="561109" y="1108931"/>
            <a:ext cx="701039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xmlns="" id="{AD4D66B4-7911-477E-A321-C82EB7EF10F2}"/>
              </a:ext>
            </a:extLst>
          </p:cNvPr>
          <p:cNvSpPr txBox="1">
            <a:spLocks/>
          </p:cNvSpPr>
          <p:nvPr/>
        </p:nvSpPr>
        <p:spPr>
          <a:xfrm>
            <a:off x="290946" y="65842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it-IT" sz="1600" b="1" dirty="0"/>
              <a:t>LE ALTRI PARTI DEL COLLOQUIO: «CITTADINANZA E COSTITUZIONE»</a:t>
            </a:r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xmlns="" id="{1FF45309-FB41-410C-B46C-E024C681A62F}"/>
              </a:ext>
            </a:extLst>
          </p:cNvPr>
          <p:cNvSpPr txBox="1">
            <a:spLocks/>
          </p:cNvSpPr>
          <p:nvPr/>
        </p:nvSpPr>
        <p:spPr>
          <a:xfrm>
            <a:off x="353291" y="1194262"/>
            <a:ext cx="8229600" cy="4389120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it-IT" dirty="0"/>
              <a:t>ALCUNE INDICAZIONI SULLA CONDUZIONE</a:t>
            </a:r>
          </a:p>
          <a:p>
            <a:endParaRPr lang="it-IT" alt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altLang="it-IT" sz="1600" dirty="0"/>
              <a:t>Partire dal documento del 15 maggio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altLang="it-IT" sz="1600" dirty="0"/>
              <a:t>Stimolare l’esplorazione dell’orizzonte esperienziale del candidato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altLang="it-IT" sz="1600" dirty="0"/>
              <a:t>Stimolare collegamenti con le discipline</a:t>
            </a:r>
          </a:p>
          <a:p>
            <a:endParaRPr lang="it-IT" sz="1600" dirty="0"/>
          </a:p>
          <a:p>
            <a:r>
              <a:rPr lang="it-IT" sz="1600" dirty="0"/>
              <a:t>E’ perciò necessario che il documento espliciti con chiarezza quali sono state le attività svolte in attinenza con «Cittadinanza e Costituzione» (es. percorsi di educazione alla legalità, alla cittadinanza attiva, educazione ambientali, progetti riguardanti i diritti umani etc.)</a:t>
            </a:r>
          </a:p>
          <a:p>
            <a:endParaRPr lang="it-IT" sz="1600" dirty="0"/>
          </a:p>
          <a:p>
            <a:r>
              <a:rPr lang="it-IT" sz="1600" dirty="0"/>
              <a:t>Si ritiene che possano essere esplicitati i percorsi realizzati nel triennio, indicando anche tempi e modalità, se sono stati realizzati in orario scolastico o extra-scolastico e quali studenti hanno partecipato</a:t>
            </a:r>
          </a:p>
          <a:p>
            <a:endParaRPr lang="it-IT" sz="2800" b="1" dirty="0"/>
          </a:p>
        </p:txBody>
      </p:sp>
    </p:spTree>
    <p:extLst>
      <p:ext uri="{BB962C8B-B14F-4D97-AF65-F5344CB8AC3E}">
        <p14:creationId xmlns:p14="http://schemas.microsoft.com/office/powerpoint/2010/main" xmlns="" val="32999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F9B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4422F95B-B9F5-4C22-8436-7578813F9231}"/>
              </a:ext>
            </a:extLst>
          </p:cNvPr>
          <p:cNvSpPr/>
          <p:nvPr/>
        </p:nvSpPr>
        <p:spPr>
          <a:xfrm>
            <a:off x="561109" y="1108931"/>
            <a:ext cx="701039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xmlns="" id="{AD4D66B4-7911-477E-A321-C82EB7EF10F2}"/>
              </a:ext>
            </a:extLst>
          </p:cNvPr>
          <p:cNvSpPr txBox="1">
            <a:spLocks/>
          </p:cNvSpPr>
          <p:nvPr/>
        </p:nvSpPr>
        <p:spPr>
          <a:xfrm>
            <a:off x="290946" y="65842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it-IT" sz="1600" b="1" dirty="0"/>
              <a:t>COLLOQUIO: ASPETTI DA SOTTOLINEARE</a:t>
            </a:r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xmlns="" id="{1FF45309-FB41-410C-B46C-E024C681A62F}"/>
              </a:ext>
            </a:extLst>
          </p:cNvPr>
          <p:cNvSpPr txBox="1">
            <a:spLocks/>
          </p:cNvSpPr>
          <p:nvPr/>
        </p:nvSpPr>
        <p:spPr>
          <a:xfrm>
            <a:off x="353291" y="1194262"/>
            <a:ext cx="8229600" cy="4389120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it-IT" altLang="it-IT" sz="2000" dirty="0">
              <a:solidFill>
                <a:srgbClr val="004D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2800" b="1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9C308F2C-A051-4133-B70A-5B09C3EFD72C}"/>
              </a:ext>
            </a:extLst>
          </p:cNvPr>
          <p:cNvSpPr/>
          <p:nvPr/>
        </p:nvSpPr>
        <p:spPr>
          <a:xfrm>
            <a:off x="290946" y="890582"/>
            <a:ext cx="648460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600" dirty="0"/>
              <a:t>Impostazione multidisciplinare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it-IT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600" dirty="0"/>
              <a:t>Prima parte che richiede al candidato di confrontarsi con una situazione «non nota» (seppur strettamente attinente al percorso didattico svolto)</a:t>
            </a:r>
          </a:p>
          <a:p>
            <a:endParaRPr lang="it-IT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600" dirty="0"/>
              <a:t>La commissione sceglie «materiali» non domande o peggio elenchi di domande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it-IT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600" dirty="0"/>
              <a:t>Il materiale scelto dovrebbe dare modo di sviluppare tematiche attinenti diverse discipline; </a:t>
            </a:r>
            <a:r>
              <a:rPr lang="it-IT" sz="1600" u="sng" dirty="0"/>
              <a:t>SI RITIENE SI DEBBA TRATTARE DI UN SOLO MATERIALE</a:t>
            </a:r>
            <a:r>
              <a:rPr lang="it-IT" sz="1600" dirty="0"/>
              <a:t>, scelto in modo da risultare interessante e stimolante ma anche di non difficile comprensione</a:t>
            </a:r>
          </a:p>
        </p:txBody>
      </p:sp>
    </p:spTree>
    <p:extLst>
      <p:ext uri="{BB962C8B-B14F-4D97-AF65-F5344CB8AC3E}">
        <p14:creationId xmlns:p14="http://schemas.microsoft.com/office/powerpoint/2010/main" xmlns="" val="182152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F9B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F68509B-5F2E-40B6-ACCA-E670CC2EB161}"/>
              </a:ext>
            </a:extLst>
          </p:cNvPr>
          <p:cNvSpPr/>
          <p:nvPr/>
        </p:nvSpPr>
        <p:spPr>
          <a:xfrm>
            <a:off x="1046017" y="2602527"/>
            <a:ext cx="46343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800" b="1" dirty="0"/>
              <a:t>IL QUADRO NORMATIVO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81BCD421-D555-4B04-8F90-A27AEC4F5DE9}"/>
              </a:ext>
            </a:extLst>
          </p:cNvPr>
          <p:cNvSpPr/>
          <p:nvPr/>
        </p:nvSpPr>
        <p:spPr>
          <a:xfrm>
            <a:off x="1143000" y="1226127"/>
            <a:ext cx="41840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b="1" dirty="0"/>
              <a:t>PARTE PRIMA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xmlns="" val="130615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F9B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4422F95B-B9F5-4C22-8436-7578813F9231}"/>
              </a:ext>
            </a:extLst>
          </p:cNvPr>
          <p:cNvSpPr/>
          <p:nvPr/>
        </p:nvSpPr>
        <p:spPr>
          <a:xfrm>
            <a:off x="561109" y="1108931"/>
            <a:ext cx="701039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xmlns="" id="{AD4D66B4-7911-477E-A321-C82EB7EF10F2}"/>
              </a:ext>
            </a:extLst>
          </p:cNvPr>
          <p:cNvSpPr txBox="1">
            <a:spLocks/>
          </p:cNvSpPr>
          <p:nvPr/>
        </p:nvSpPr>
        <p:spPr>
          <a:xfrm>
            <a:off x="290946" y="65842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it-IT" sz="1600" b="1" dirty="0"/>
              <a:t>COLLOQUIO: ASPETTI DA SOTTOLINEARE</a:t>
            </a:r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xmlns="" id="{1FF45309-FB41-410C-B46C-E024C681A62F}"/>
              </a:ext>
            </a:extLst>
          </p:cNvPr>
          <p:cNvSpPr txBox="1">
            <a:spLocks/>
          </p:cNvSpPr>
          <p:nvPr/>
        </p:nvSpPr>
        <p:spPr>
          <a:xfrm>
            <a:off x="353291" y="1194262"/>
            <a:ext cx="8229600" cy="4389120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it-IT" altLang="it-IT" sz="2000" dirty="0">
              <a:solidFill>
                <a:srgbClr val="004D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2800" b="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099F2360-BC51-44A5-A751-095DC9AFBF7C}"/>
              </a:ext>
            </a:extLst>
          </p:cNvPr>
          <p:cNvSpPr/>
          <p:nvPr/>
        </p:nvSpPr>
        <p:spPr>
          <a:xfrm>
            <a:off x="498764" y="1340644"/>
            <a:ext cx="635923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600" dirty="0"/>
              <a:t>La Commissione non deve però ad ogni costo ricercare collegamenti artificiosi con tutte le discipline (dove «non ci sono»)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it-IT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600" dirty="0"/>
              <a:t>I commissari delle discipline che non trovano un diretto collegamento si inseriranno con argomenti diversi da loro scelti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it-IT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600" dirty="0"/>
              <a:t>La Commissione deve garantire una strutturazione equilibrata del colloquio nelle diverse parti e tra i diversi ambiti disciplinari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it-IT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600" dirty="0"/>
              <a:t>La durata «ottimale» del colloquio: non superficiale, ma non troppo lungo (es. 50-60 min.)</a:t>
            </a:r>
          </a:p>
        </p:txBody>
      </p:sp>
    </p:spTree>
    <p:extLst>
      <p:ext uri="{BB962C8B-B14F-4D97-AF65-F5344CB8AC3E}">
        <p14:creationId xmlns:p14="http://schemas.microsoft.com/office/powerpoint/2010/main" xmlns="" val="404010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F9B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4422F95B-B9F5-4C22-8436-7578813F9231}"/>
              </a:ext>
            </a:extLst>
          </p:cNvPr>
          <p:cNvSpPr/>
          <p:nvPr/>
        </p:nvSpPr>
        <p:spPr>
          <a:xfrm>
            <a:off x="561109" y="1108931"/>
            <a:ext cx="701039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xmlns="" id="{AD4D66B4-7911-477E-A321-C82EB7EF10F2}"/>
              </a:ext>
            </a:extLst>
          </p:cNvPr>
          <p:cNvSpPr txBox="1">
            <a:spLocks/>
          </p:cNvSpPr>
          <p:nvPr/>
        </p:nvSpPr>
        <p:spPr>
          <a:xfrm>
            <a:off x="290946" y="65842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it-IT" sz="1600" b="1" dirty="0" smtClean="0"/>
              <a:t>L’ATTRIBUZIONE DEL PUNTEGGIO</a:t>
            </a:r>
            <a:endParaRPr lang="it-IT" sz="1600" b="1" dirty="0"/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xmlns="" id="{1FF45309-FB41-410C-B46C-E024C681A62F}"/>
              </a:ext>
            </a:extLst>
          </p:cNvPr>
          <p:cNvSpPr txBox="1">
            <a:spLocks/>
          </p:cNvSpPr>
          <p:nvPr/>
        </p:nvSpPr>
        <p:spPr>
          <a:xfrm>
            <a:off x="353291" y="1194262"/>
            <a:ext cx="8229600" cy="4389120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it-IT" altLang="it-IT" sz="2000" dirty="0">
              <a:solidFill>
                <a:srgbClr val="004D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2800" b="1" dirty="0"/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xmlns="" id="{235D251C-E48B-4C69-BA63-627C2489D576}"/>
              </a:ext>
            </a:extLst>
          </p:cNvPr>
          <p:cNvSpPr txBox="1">
            <a:spLocks/>
          </p:cNvSpPr>
          <p:nvPr/>
        </p:nvSpPr>
        <p:spPr>
          <a:xfrm>
            <a:off x="228601" y="1279593"/>
            <a:ext cx="8229600" cy="438912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600" dirty="0"/>
              <a:t>Non vi è una griglia nazionale (non è prevista dal D.Lgs 62/2017), anche perché le situazioni di contesto sono molto diversificate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it-IT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600" dirty="0"/>
              <a:t>L’esperienza degli anni scorsi può essere utilissima per costruire una griglia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it-IT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600" dirty="0"/>
              <a:t>Si consiglia di adottare una griglia «integrata», non divisa in sezioni (cioè punteggi diversi per le diverse parti): gli obiettivi sono gli stessi, sono gli strumenti utilizzati ad essere </a:t>
            </a:r>
            <a:r>
              <a:rPr lang="it-IT" sz="1600" dirty="0" smtClean="0"/>
              <a:t>diversi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it-IT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600" dirty="0" smtClean="0"/>
              <a:t>Gli Indicatori inseriti nella griglia faranno riferimento agli obiettivi di apprendimento, in termini di competenze, abilità e conoscenze</a:t>
            </a:r>
            <a:endParaRPr lang="it-IT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it-IT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600" dirty="0"/>
              <a:t>Non è stabilita dalla legge una soglia di sufficienza </a:t>
            </a:r>
          </a:p>
        </p:txBody>
      </p:sp>
    </p:spTree>
    <p:extLst>
      <p:ext uri="{BB962C8B-B14F-4D97-AF65-F5344CB8AC3E}">
        <p14:creationId xmlns:p14="http://schemas.microsoft.com/office/powerpoint/2010/main" xmlns="" val="50082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F9B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4422F95B-B9F5-4C22-8436-7578813F9231}"/>
              </a:ext>
            </a:extLst>
          </p:cNvPr>
          <p:cNvSpPr/>
          <p:nvPr/>
        </p:nvSpPr>
        <p:spPr>
          <a:xfrm>
            <a:off x="561109" y="1108931"/>
            <a:ext cx="701039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xmlns="" id="{AD4D66B4-7911-477E-A321-C82EB7EF10F2}"/>
              </a:ext>
            </a:extLst>
          </p:cNvPr>
          <p:cNvSpPr txBox="1">
            <a:spLocks/>
          </p:cNvSpPr>
          <p:nvPr/>
        </p:nvSpPr>
        <p:spPr>
          <a:xfrm>
            <a:off x="290946" y="65842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it-IT" sz="1600" b="1" dirty="0" smtClean="0"/>
              <a:t>IL COLLOQUIO PER I CANDIDATI CON DISABILITA’ O DSA</a:t>
            </a:r>
            <a:endParaRPr lang="it-IT" sz="1600" b="1" dirty="0"/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xmlns="" id="{1FF45309-FB41-410C-B46C-E024C681A62F}"/>
              </a:ext>
            </a:extLst>
          </p:cNvPr>
          <p:cNvSpPr txBox="1">
            <a:spLocks/>
          </p:cNvSpPr>
          <p:nvPr/>
        </p:nvSpPr>
        <p:spPr>
          <a:xfrm>
            <a:off x="353291" y="1194262"/>
            <a:ext cx="8229600" cy="4389120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it-IT" altLang="it-IT" sz="2000" dirty="0">
              <a:solidFill>
                <a:srgbClr val="004D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2800" b="1" dirty="0"/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xmlns="" id="{235D251C-E48B-4C69-BA63-627C2489D576}"/>
              </a:ext>
            </a:extLst>
          </p:cNvPr>
          <p:cNvSpPr txBox="1">
            <a:spLocks/>
          </p:cNvSpPr>
          <p:nvPr/>
        </p:nvSpPr>
        <p:spPr>
          <a:xfrm>
            <a:off x="69274" y="1194262"/>
            <a:ext cx="8229600" cy="438912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600" dirty="0"/>
              <a:t>La scelta dei materiali, dell’impostazione e delle modalità di conduzione del colloquio è strettamente legata alla personalizzazione.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it-IT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600" dirty="0"/>
              <a:t>Il colloquio, pertanto, è «ispirato» dal PEI o dal PDP, sia nella conduzione che nella valutazione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it-IT" sz="16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600" dirty="0" smtClean="0"/>
              <a:t>Pertanto, ai sensi dell’art. 20, comma 7 e dell’art. 21 comma 5, dell’OM 205/2019, la commissione sottopone a ciascun candidato materiali predisposti in coerenza con il PEI o con il PDP (da cui prende avvio il colloquio)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it-IT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600" dirty="0" smtClean="0"/>
              <a:t>Per questi candidati, il colloquio, ove possibile, conserva la stessa struttura prevista dall’OM; </a:t>
            </a:r>
            <a:r>
              <a:rPr lang="it-IT" sz="1600" strike="sngStrike" dirty="0" smtClean="0"/>
              <a:t>mentre la scelta materiale per lo spunto iniziale non è gestita con il sistema del sorteggio delle buste  </a:t>
            </a:r>
            <a:endParaRPr lang="it-IT" sz="1600" strike="sngStrike" dirty="0"/>
          </a:p>
        </p:txBody>
      </p:sp>
    </p:spTree>
    <p:extLst>
      <p:ext uri="{BB962C8B-B14F-4D97-AF65-F5344CB8AC3E}">
        <p14:creationId xmlns:p14="http://schemas.microsoft.com/office/powerpoint/2010/main" xmlns="" val="1682030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F9B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4422F95B-B9F5-4C22-8436-7578813F9231}"/>
              </a:ext>
            </a:extLst>
          </p:cNvPr>
          <p:cNvSpPr/>
          <p:nvPr/>
        </p:nvSpPr>
        <p:spPr>
          <a:xfrm>
            <a:off x="561109" y="1108931"/>
            <a:ext cx="701039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xmlns="" id="{AD4D66B4-7911-477E-A321-C82EB7EF10F2}"/>
              </a:ext>
            </a:extLst>
          </p:cNvPr>
          <p:cNvSpPr txBox="1">
            <a:spLocks/>
          </p:cNvSpPr>
          <p:nvPr/>
        </p:nvSpPr>
        <p:spPr>
          <a:xfrm>
            <a:off x="221673" y="621660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it-IT" sz="1600" b="1" dirty="0"/>
              <a:t>IL COLLOQUIO NEI PERCORSI DI SECONDO LIVELLO </a:t>
            </a:r>
            <a:r>
              <a:rPr lang="it-IT" sz="1600" b="1" dirty="0" smtClean="0"/>
              <a:t>DELL’ISTRUZIONE DEGLI ADULTI  (ART. 19 comma 6 OM 205)</a:t>
            </a:r>
            <a:endParaRPr lang="it-IT" sz="1600" b="1" dirty="0"/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xmlns="" id="{1FF45309-FB41-410C-B46C-E024C681A62F}"/>
              </a:ext>
            </a:extLst>
          </p:cNvPr>
          <p:cNvSpPr txBox="1">
            <a:spLocks/>
          </p:cNvSpPr>
          <p:nvPr/>
        </p:nvSpPr>
        <p:spPr>
          <a:xfrm>
            <a:off x="353291" y="1194262"/>
            <a:ext cx="8229600" cy="4389120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it-IT" altLang="it-IT" sz="2000" dirty="0">
              <a:solidFill>
                <a:srgbClr val="004D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2800" b="1" dirty="0"/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xmlns="" id="{235D251C-E48B-4C69-BA63-627C2489D576}"/>
              </a:ext>
            </a:extLst>
          </p:cNvPr>
          <p:cNvSpPr txBox="1">
            <a:spLocks/>
          </p:cNvSpPr>
          <p:nvPr/>
        </p:nvSpPr>
        <p:spPr>
          <a:xfrm>
            <a:off x="221673" y="1041816"/>
            <a:ext cx="8199620" cy="4101684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ü"/>
            </a:pPr>
            <a:endParaRPr lang="it-IT" sz="1600" dirty="0"/>
          </a:p>
          <a:p>
            <a:pPr marL="342900" indent="-342900">
              <a:buAutoNum type="alphaUcParenR"/>
            </a:pPr>
            <a:r>
              <a:rPr lang="it-IT" sz="1600" dirty="0"/>
              <a:t>la scelta dei materiali è coerente con il PSP (percorso di studio personalizzato definito all’interno del patto formativo)</a:t>
            </a:r>
          </a:p>
          <a:p>
            <a:pPr marL="342900" indent="-342900">
              <a:buAutoNum type="alphaUcParenR"/>
            </a:pPr>
            <a:endParaRPr lang="it-IT" sz="1600" dirty="0"/>
          </a:p>
          <a:p>
            <a:r>
              <a:rPr lang="it-IT" sz="1600" dirty="0"/>
              <a:t>B) nel caso in cui il PSP preveda – nel terzo periodo didattico – l’esonero dalla </a:t>
            </a:r>
          </a:p>
          <a:p>
            <a:r>
              <a:rPr lang="it-IT" sz="1600" dirty="0"/>
              <a:t>frequenza di UdA riconducibili ad intere discipline, i candidati possono chiedere di </a:t>
            </a:r>
          </a:p>
          <a:p>
            <a:r>
              <a:rPr lang="it-IT" sz="1600" dirty="0"/>
              <a:t>essere esonerati dal  tali discipline nell’ambito del colloquio</a:t>
            </a:r>
          </a:p>
          <a:p>
            <a:endParaRPr lang="it-IT" sz="1600" dirty="0"/>
          </a:p>
          <a:p>
            <a:r>
              <a:rPr lang="it-IT" sz="1600" dirty="0"/>
              <a:t>C) per i candidati che non hanno svolto i percorsi per le competenze trasversali e l'orientamento, la parte del colloquio a essi dedicata è condotta in modo da valorizzare il patrimonio culturale della persona a partire dalla sua storia professionale e individuale, quale emerge dal patto formativo individuale e da favorire una rilettura biografica del percorso anche nella prospettiva dell' apprendimento permanente. A tal riguardo, il colloquio può riguardare la discussione di un progetto di vita e di lavoro elaborato dall'adulto nel corso dell'anno</a:t>
            </a:r>
          </a:p>
          <a:p>
            <a:endParaRPr lang="it-IT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xmlns="" val="215463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89000"/>
              </a:schemeClr>
            </a:gs>
            <a:gs pos="23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ctrTitle" idx="4294967295"/>
          </p:nvPr>
        </p:nvSpPr>
        <p:spPr>
          <a:xfrm>
            <a:off x="648299" y="1423632"/>
            <a:ext cx="3530700" cy="77275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600" dirty="0">
                <a:solidFill>
                  <a:schemeClr val="tx2">
                    <a:lumMod val="75000"/>
                  </a:schemeClr>
                </a:solidFill>
                <a:latin typeface="Karla" panose="020B0604020202020204" charset="0"/>
                <a:ea typeface="Karla" panose="020B0604020202020204" charset="0"/>
              </a:rPr>
              <a:t>Grazie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33840" y="1"/>
            <a:ext cx="6910157" cy="488517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2744" y="2196382"/>
            <a:ext cx="1491097" cy="571587"/>
          </a:xfrm>
          <a:prstGeom prst="rect">
            <a:avLst/>
          </a:prstGeom>
        </p:spPr>
      </p:pic>
      <p:sp>
        <p:nvSpPr>
          <p:cNvPr id="15" name="Shape 87"/>
          <p:cNvSpPr txBox="1">
            <a:spLocks/>
          </p:cNvSpPr>
          <p:nvPr/>
        </p:nvSpPr>
        <p:spPr>
          <a:xfrm>
            <a:off x="5649732" y="4392763"/>
            <a:ext cx="4531499" cy="78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▸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pPr>
              <a:spcBef>
                <a:spcPts val="0"/>
              </a:spcBef>
              <a:buNone/>
            </a:pPr>
            <a:endParaRPr lang="it-IT" sz="1200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54743" y="2136611"/>
            <a:ext cx="306251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60574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F9B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xmlns="" id="{63576866-9499-4385-BDBA-34BA936E8490}"/>
              </a:ext>
            </a:extLst>
          </p:cNvPr>
          <p:cNvSpPr txBox="1">
            <a:spLocks/>
          </p:cNvSpPr>
          <p:nvPr/>
        </p:nvSpPr>
        <p:spPr>
          <a:xfrm>
            <a:off x="-865909" y="870342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/>
            <a:r>
              <a:rPr lang="it-IT" sz="3000" b="1" dirty="0">
                <a:solidFill>
                  <a:srgbClr val="00B0F0"/>
                </a:solidFill>
              </a:rPr>
              <a:t>Il colloquio nel nuovo </a:t>
            </a:r>
            <a:br>
              <a:rPr lang="it-IT" sz="3000" b="1" dirty="0">
                <a:solidFill>
                  <a:srgbClr val="00B0F0"/>
                </a:solidFill>
              </a:rPr>
            </a:br>
            <a:r>
              <a:rPr lang="it-IT" sz="3000" b="1" dirty="0">
                <a:solidFill>
                  <a:srgbClr val="00B0F0"/>
                </a:solidFill>
              </a:rPr>
              <a:t>Esame di Stato</a:t>
            </a:r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xmlns="" id="{AEDAF561-3C69-44A8-B4CE-ED5669B53084}"/>
              </a:ext>
            </a:extLst>
          </p:cNvPr>
          <p:cNvSpPr txBox="1">
            <a:spLocks/>
          </p:cNvSpPr>
          <p:nvPr/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it-IT" b="1" dirty="0"/>
          </a:p>
          <a:p>
            <a:r>
              <a:rPr lang="it-IT" b="1" dirty="0"/>
              <a:t>Riferimento normativi e indicazioni:</a:t>
            </a:r>
          </a:p>
          <a:p>
            <a:endParaRPr lang="it-IT" b="1" dirty="0"/>
          </a:p>
          <a:p>
            <a:r>
              <a:rPr lang="it-IT" dirty="0"/>
              <a:t>- Decreto Legislativo 13 aprile 2017, n.62</a:t>
            </a:r>
          </a:p>
          <a:p>
            <a:endParaRPr lang="it-IT" dirty="0"/>
          </a:p>
          <a:p>
            <a:r>
              <a:rPr lang="it-IT" dirty="0"/>
              <a:t>- DM 18 gennaio 2019 n.37</a:t>
            </a:r>
          </a:p>
          <a:p>
            <a:endParaRPr lang="it-IT" dirty="0"/>
          </a:p>
          <a:p>
            <a:r>
              <a:rPr lang="it-IT" dirty="0"/>
              <a:t>- OM 11 marzo 2019 n.205</a:t>
            </a:r>
          </a:p>
        </p:txBody>
      </p:sp>
    </p:spTree>
    <p:extLst>
      <p:ext uri="{BB962C8B-B14F-4D97-AF65-F5344CB8AC3E}">
        <p14:creationId xmlns:p14="http://schemas.microsoft.com/office/powerpoint/2010/main" xmlns="" val="367685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F9B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xmlns="" id="{55C16B7E-E97E-4AB2-95EF-55DE868130A4}"/>
              </a:ext>
            </a:extLst>
          </p:cNvPr>
          <p:cNvSpPr txBox="1">
            <a:spLocks/>
          </p:cNvSpPr>
          <p:nvPr/>
        </p:nvSpPr>
        <p:spPr>
          <a:xfrm>
            <a:off x="159328" y="440851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it-IT" sz="1600" b="1" dirty="0"/>
              <a:t>Il colloquio nel D.lgs 62/2017</a:t>
            </a: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xmlns="" id="{E34D4322-BDF6-4D07-9E95-5D80C9B48811}"/>
              </a:ext>
            </a:extLst>
          </p:cNvPr>
          <p:cNvSpPr txBox="1">
            <a:spLocks/>
          </p:cNvSpPr>
          <p:nvPr/>
        </p:nvSpPr>
        <p:spPr>
          <a:xfrm>
            <a:off x="159328" y="922297"/>
            <a:ext cx="8229600" cy="4389120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it-IT" b="1" dirty="0"/>
              <a:t>Articolo 17, comma 9</a:t>
            </a:r>
          </a:p>
          <a:p>
            <a:endParaRPr lang="it-IT" b="1" dirty="0"/>
          </a:p>
          <a:p>
            <a:r>
              <a:rPr lang="it-IT" dirty="0"/>
              <a:t>Il colloquio ha la finalita' di accertare il conseguimento del profilo culturale, educativo e </a:t>
            </a:r>
          </a:p>
          <a:p>
            <a:r>
              <a:rPr lang="it-IT" dirty="0"/>
              <a:t>professionale della studentessa o dello studente.</a:t>
            </a:r>
          </a:p>
          <a:p>
            <a:endParaRPr lang="it-IT" dirty="0"/>
          </a:p>
          <a:p>
            <a:pPr marL="342900" indent="-342900">
              <a:buAutoNum type="arabicParenR"/>
            </a:pPr>
            <a:r>
              <a:rPr lang="it-IT" dirty="0"/>
              <a:t>A tal fine la commissione propone al candidato di analizzare testi, documenti, </a:t>
            </a:r>
          </a:p>
          <a:p>
            <a:r>
              <a:rPr lang="it-IT" dirty="0"/>
              <a:t>esperienze,  progetti, problemi per verificare l'acquisizione dei contenuti e dei metodi propri </a:t>
            </a:r>
          </a:p>
          <a:p>
            <a:r>
              <a:rPr lang="it-IT" dirty="0"/>
              <a:t>delle singole discipline, la capacita' di utilizzare le conoscenze acquisite e di collegarle per </a:t>
            </a:r>
          </a:p>
          <a:p>
            <a:r>
              <a:rPr lang="it-IT" dirty="0"/>
              <a:t>argomentare in maniera critica e personale anche utilizzando la lingua straniera. </a:t>
            </a:r>
          </a:p>
          <a:p>
            <a:endParaRPr lang="it-IT" dirty="0"/>
          </a:p>
          <a:p>
            <a:r>
              <a:rPr lang="it-IT" dirty="0"/>
              <a:t>2) Nell'ambito del colloquio il candidato espone, mediante una breve relazione e/o un elaborato multimediale, l'esperienza di alternanza scuola-lavoro svolta nel percorso di studi.</a:t>
            </a:r>
          </a:p>
          <a:p>
            <a:r>
              <a:rPr lang="it-IT" dirty="0"/>
              <a:t> </a:t>
            </a:r>
          </a:p>
          <a:p>
            <a:r>
              <a:rPr lang="it-IT" dirty="0"/>
              <a:t>3) Il colloquio accerta altresi' le conoscenze e competenze maturate dal candidato nell'ambito </a:t>
            </a:r>
          </a:p>
          <a:p>
            <a:r>
              <a:rPr lang="it-IT" dirty="0"/>
              <a:t>delle attivita' relative a «Cittadinanza e Costituzione»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xmlns="" val="183115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F9B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xmlns="" id="{55C16B7E-E97E-4AB2-95EF-55DE868130A4}"/>
              </a:ext>
            </a:extLst>
          </p:cNvPr>
          <p:cNvSpPr txBox="1">
            <a:spLocks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it-IT" sz="1600" b="1" dirty="0"/>
              <a:t>Il colloquio nel DM 37/2019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4422F95B-B9F5-4C22-8436-7578813F9231}"/>
              </a:ext>
            </a:extLst>
          </p:cNvPr>
          <p:cNvSpPr/>
          <p:nvPr/>
        </p:nvSpPr>
        <p:spPr>
          <a:xfrm>
            <a:off x="457200" y="1178203"/>
            <a:ext cx="617912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/>
              <a:t>Art. 2</a:t>
            </a:r>
          </a:p>
          <a:p>
            <a:endParaRPr lang="it-IT" dirty="0"/>
          </a:p>
          <a:p>
            <a:pPr algn="just"/>
            <a:r>
              <a:rPr lang="it-IT" sz="1600" dirty="0"/>
              <a:t>Al fine di accertare il conseguimento del profilo culturale, educativo e professionale dello studente, la commissione propone al candidato di analizzare testi, documenti, esperienze, progetti e problemi per verificare l'acquisizione dei contenuti e dei metodi propri delle singole discipline, nonché la capacità di utilizzare le conoscenze acquisite e metterle in relazione per argomentare in maniera critica e personale, utilizzando anche la lingua straniera.</a:t>
            </a:r>
            <a:endParaRPr lang="it-IT" sz="1600" b="1" dirty="0"/>
          </a:p>
        </p:txBody>
      </p:sp>
    </p:spTree>
    <p:extLst>
      <p:ext uri="{BB962C8B-B14F-4D97-AF65-F5344CB8AC3E}">
        <p14:creationId xmlns:p14="http://schemas.microsoft.com/office/powerpoint/2010/main" xmlns="" val="3211979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F9B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xmlns="" id="{55C16B7E-E97E-4AB2-95EF-55DE868130A4}"/>
              </a:ext>
            </a:extLst>
          </p:cNvPr>
          <p:cNvSpPr txBox="1">
            <a:spLocks/>
          </p:cNvSpPr>
          <p:nvPr/>
        </p:nvSpPr>
        <p:spPr>
          <a:xfrm>
            <a:off x="561109" y="690234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it-IT" b="1" dirty="0"/>
              <a:t>Il colloquio nel DM 37/2019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4422F95B-B9F5-4C22-8436-7578813F9231}"/>
              </a:ext>
            </a:extLst>
          </p:cNvPr>
          <p:cNvSpPr/>
          <p:nvPr/>
        </p:nvSpPr>
        <p:spPr>
          <a:xfrm>
            <a:off x="561109" y="1108931"/>
            <a:ext cx="701039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/>
              <a:t>Art. </a:t>
            </a:r>
            <a:r>
              <a:rPr lang="it-IT" b="1" dirty="0" smtClean="0"/>
              <a:t>2   colloquio e PCTO</a:t>
            </a:r>
            <a:endParaRPr lang="it-IT" b="1" dirty="0"/>
          </a:p>
          <a:p>
            <a:r>
              <a:rPr lang="it-IT" dirty="0"/>
              <a:t>Nell'ambito del colloquio, il candidato interno espone, mediante una breve relazione e/o un elaborato multimediale, le esperienze svolte nell'ambito dei percorsi per le competenze trasversali e per l'orientamento.</a:t>
            </a:r>
          </a:p>
          <a:p>
            <a:r>
              <a:rPr lang="it-IT" dirty="0"/>
              <a:t>Nella relazione e/o nell'elaborato, il candidato, oltre a illustrare natura e caratteristiche delle attività svolte e a correlarle alle competenze specifiche e trasversali acquisite, sviluppa una riflessione in un' ottica orientativa sulla significatività e sulla ricaduta di tali attività sulle opportunità di studio e/o di lavoro post-diploma.</a:t>
            </a:r>
          </a:p>
          <a:p>
            <a:endParaRPr lang="it-IT" b="1" dirty="0"/>
          </a:p>
          <a:p>
            <a:r>
              <a:rPr lang="it-IT" b="1" dirty="0"/>
              <a:t>PCTO e candidati esterni</a:t>
            </a:r>
          </a:p>
          <a:p>
            <a:endParaRPr lang="it-IT" dirty="0"/>
          </a:p>
          <a:p>
            <a:r>
              <a:rPr lang="it-IT" dirty="0"/>
              <a:t>Per il candidato esterno, la commissione tiene conto anche delle eventuali esperienze di PCTO o ad esse assimilabili che il candidato può presentare attraverso una breve relazione e/o un elaborato multimediale.</a:t>
            </a:r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xmlns="" val="326861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F9B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xmlns="" id="{55C16B7E-E97E-4AB2-95EF-55DE868130A4}"/>
              </a:ext>
            </a:extLst>
          </p:cNvPr>
          <p:cNvSpPr txBox="1">
            <a:spLocks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it-IT" b="1" dirty="0"/>
              <a:t>Il colloquio nel DM 37/2019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4422F95B-B9F5-4C22-8436-7578813F9231}"/>
              </a:ext>
            </a:extLst>
          </p:cNvPr>
          <p:cNvSpPr/>
          <p:nvPr/>
        </p:nvSpPr>
        <p:spPr>
          <a:xfrm>
            <a:off x="561109" y="1108931"/>
            <a:ext cx="701039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AE8EC8FF-B818-41A4-A95D-38007C08F5E6}"/>
              </a:ext>
            </a:extLst>
          </p:cNvPr>
          <p:cNvSpPr/>
          <p:nvPr/>
        </p:nvSpPr>
        <p:spPr>
          <a:xfrm>
            <a:off x="512618" y="1343990"/>
            <a:ext cx="592281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Art. </a:t>
            </a:r>
            <a:r>
              <a:rPr lang="it-IT" dirty="0" smtClean="0"/>
              <a:t>2 </a:t>
            </a:r>
            <a:r>
              <a:rPr lang="it-IT" b="1" dirty="0" smtClean="0"/>
              <a:t>Cittadinanza e Costituzione</a:t>
            </a:r>
            <a:endParaRPr lang="it-IT" b="1" dirty="0"/>
          </a:p>
          <a:p>
            <a:endParaRPr lang="it-IT" dirty="0"/>
          </a:p>
          <a:p>
            <a:pPr algn="just"/>
            <a:r>
              <a:rPr lang="it-IT" sz="1600" dirty="0"/>
              <a:t>Parte del colloquio è inoltre dedicata alle attività, ai percorsi e ai progetti svolti nell'ambito di «Cittadinanza e Costituzione», inseriti nel curriculum scolastico secondo quanto previsto all'articolo 1 del decreto legge 1 settembre 2008, n.137, convertito con modificazioni dalla legge 30 ottobre 2008, n.169, illustrati nel documento del consiglio di classe e realizzati in coerenza con gli obiettivi del PTOF.</a:t>
            </a:r>
          </a:p>
        </p:txBody>
      </p:sp>
    </p:spTree>
    <p:extLst>
      <p:ext uri="{BB962C8B-B14F-4D97-AF65-F5344CB8AC3E}">
        <p14:creationId xmlns:p14="http://schemas.microsoft.com/office/powerpoint/2010/main" xmlns="" val="149438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F9B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xmlns="" id="{55C16B7E-E97E-4AB2-95EF-55DE868130A4}"/>
              </a:ext>
            </a:extLst>
          </p:cNvPr>
          <p:cNvSpPr txBox="1">
            <a:spLocks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it-IT" sz="1600" b="1" dirty="0"/>
              <a:t>Il colloquio nell’OM 205/2019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4422F95B-B9F5-4C22-8436-7578813F9231}"/>
              </a:ext>
            </a:extLst>
          </p:cNvPr>
          <p:cNvSpPr/>
          <p:nvPr/>
        </p:nvSpPr>
        <p:spPr>
          <a:xfrm>
            <a:off x="561109" y="1108931"/>
            <a:ext cx="701039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AE8EC8FF-B818-41A4-A95D-38007C08F5E6}"/>
              </a:ext>
            </a:extLst>
          </p:cNvPr>
          <p:cNvSpPr/>
          <p:nvPr/>
        </p:nvSpPr>
        <p:spPr>
          <a:xfrm>
            <a:off x="457200" y="1108931"/>
            <a:ext cx="592281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/>
              <a:t>Articolo 19 comma 2: Aspetti procedurali</a:t>
            </a:r>
          </a:p>
          <a:p>
            <a:endParaRPr lang="it-IT" dirty="0"/>
          </a:p>
          <a:p>
            <a:r>
              <a:rPr lang="it-IT" dirty="0"/>
              <a:t>Il colloquio:</a:t>
            </a:r>
          </a:p>
          <a:p>
            <a:endParaRPr lang="it-IT" dirty="0"/>
          </a:p>
          <a:p>
            <a:pPr>
              <a:buFontTx/>
              <a:buChar char="-"/>
            </a:pPr>
            <a:r>
              <a:rPr lang="it-IT" dirty="0"/>
              <a:t> prende avvio dai materiali</a:t>
            </a:r>
          </a:p>
          <a:p>
            <a:pPr>
              <a:buFontTx/>
              <a:buChar char="-"/>
            </a:pPr>
            <a:r>
              <a:rPr lang="it-IT" dirty="0"/>
              <a:t> si svolge in un’unica soluzione temporale, alla presenza dell’intera commissione</a:t>
            </a:r>
          </a:p>
          <a:p>
            <a:pPr>
              <a:buFontTx/>
              <a:buChar char="-"/>
            </a:pPr>
            <a:endParaRPr lang="it-IT" dirty="0"/>
          </a:p>
          <a:p>
            <a:pPr>
              <a:buFontTx/>
              <a:buChar char="-"/>
            </a:pPr>
            <a:r>
              <a:rPr lang="it-IT" dirty="0"/>
              <a:t> la commissione cura l’equilibrata articolazione e durata delle fasi del colloquio e il coinvolgimento delle diverse discipline, evitando però una rigida distinzione  tra le stesse</a:t>
            </a:r>
          </a:p>
          <a:p>
            <a:pPr>
              <a:buFontTx/>
              <a:buChar char="-"/>
            </a:pPr>
            <a:endParaRPr lang="it-IT" dirty="0"/>
          </a:p>
          <a:p>
            <a:pPr>
              <a:buFontTx/>
              <a:buChar char="-"/>
            </a:pPr>
            <a:r>
              <a:rPr lang="it-IT" dirty="0"/>
              <a:t> i commissari interni ed esterni, affinchè il loro coinvolgimento sia più possibile ampio, conducono l’esame in tutte le discipline in cui hanno titolo, anche relativamente alla discussione delle prove scritte</a:t>
            </a:r>
          </a:p>
          <a:p>
            <a:pPr>
              <a:buFontTx/>
              <a:buChar char="-"/>
            </a:pPr>
            <a:endParaRPr lang="it-IT" dirty="0"/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754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F9B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xmlns="" id="{55C16B7E-E97E-4AB2-95EF-55DE868130A4}"/>
              </a:ext>
            </a:extLst>
          </p:cNvPr>
          <p:cNvSpPr txBox="1">
            <a:spLocks/>
          </p:cNvSpPr>
          <p:nvPr/>
        </p:nvSpPr>
        <p:spPr>
          <a:xfrm>
            <a:off x="457200" y="523977"/>
            <a:ext cx="8229600" cy="584954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it-IT" sz="1600" b="1" dirty="0"/>
              <a:t>Il colloquio nell’OM 205/2019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4422F95B-B9F5-4C22-8436-7578813F9231}"/>
              </a:ext>
            </a:extLst>
          </p:cNvPr>
          <p:cNvSpPr/>
          <p:nvPr/>
        </p:nvSpPr>
        <p:spPr>
          <a:xfrm>
            <a:off x="561109" y="1108931"/>
            <a:ext cx="701039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AE8EC8FF-B818-41A4-A95D-38007C08F5E6}"/>
              </a:ext>
            </a:extLst>
          </p:cNvPr>
          <p:cNvSpPr/>
          <p:nvPr/>
        </p:nvSpPr>
        <p:spPr>
          <a:xfrm>
            <a:off x="505691" y="898001"/>
            <a:ext cx="685107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/>
              <a:t>Articolo 19 comma 2 : uso dei materiali</a:t>
            </a:r>
          </a:p>
          <a:p>
            <a:endParaRPr lang="it-IT" dirty="0"/>
          </a:p>
          <a:p>
            <a:pPr>
              <a:buFontTx/>
              <a:buChar char="-"/>
            </a:pPr>
            <a:r>
              <a:rPr lang="it-IT" dirty="0"/>
              <a:t> I materiali costituiscono solo spunto di avvio del colloquio, che si sviluppa in una più ampia e distesa trattazione di carattere pluridisciplinare che possa esplicitare al meglio il conseguimento del PECUP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b="1" dirty="0"/>
              <a:t>Articolo 19 comma 3 : scelta e predisposizione dei materiali</a:t>
            </a:r>
          </a:p>
          <a:p>
            <a:endParaRPr lang="it-IT" b="1" dirty="0"/>
          </a:p>
          <a:p>
            <a:pPr>
              <a:buFontTx/>
              <a:buChar char="-"/>
            </a:pPr>
            <a:r>
              <a:rPr lang="it-IT" dirty="0"/>
              <a:t> La scelta dei materiali ha l’obiettivo di favorire la trattazione dei nodi concettuali caratterizzanti le diverse discipline</a:t>
            </a:r>
          </a:p>
          <a:p>
            <a:pPr>
              <a:buFontTx/>
              <a:buChar char="-"/>
            </a:pPr>
            <a:endParaRPr lang="it-IT" dirty="0"/>
          </a:p>
          <a:p>
            <a:pPr>
              <a:buFontTx/>
              <a:buChar char="-"/>
            </a:pPr>
            <a:r>
              <a:rPr lang="it-IT" dirty="0"/>
              <a:t> Nella predisposizione dei materiali, la commissione tiene conto del percorso didattico effettivamente svolto, in coerenza con il documento di ciascun consiglio di classe, al fine di considerare le metodologie adottate, i progetti e le esperienze svolte, sempre nel rispetto delle indicazioni nazionali e delle linee guida</a:t>
            </a:r>
          </a:p>
          <a:p>
            <a:pPr>
              <a:buFontTx/>
              <a:buChar char="-"/>
            </a:pPr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149468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dwal template">
  <a:themeElements>
    <a:clrScheme name="DGCASIS">
      <a:dk1>
        <a:srgbClr val="000000"/>
      </a:dk1>
      <a:lt1>
        <a:srgbClr val="FFFFFF"/>
      </a:lt1>
      <a:dk2>
        <a:srgbClr val="666666"/>
      </a:dk2>
      <a:lt2>
        <a:srgbClr val="999999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802</TotalTime>
  <Words>2002</Words>
  <Application>Microsoft Office PowerPoint</Application>
  <PresentationFormat>Presentazione su schermo (16:9)</PresentationFormat>
  <Paragraphs>276</Paragraphs>
  <Slides>24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24</vt:i4>
      </vt:variant>
    </vt:vector>
  </HeadingPairs>
  <TitlesOfParts>
    <vt:vector size="32" baseType="lpstr">
      <vt:lpstr>Arial</vt:lpstr>
      <vt:lpstr>Karla</vt:lpstr>
      <vt:lpstr>Bookman Old Style</vt:lpstr>
      <vt:lpstr>Montserrat</vt:lpstr>
      <vt:lpstr>Calibri</vt:lpstr>
      <vt:lpstr>Times New Roman</vt:lpstr>
      <vt:lpstr>Wingdings</vt:lpstr>
      <vt:lpstr>Cadwal template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Grazie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Valle, Gianfranco</dc:creator>
  <cp:lastModifiedBy>utente</cp:lastModifiedBy>
  <cp:revision>112</cp:revision>
  <cp:lastPrinted>2017-05-12T13:29:16Z</cp:lastPrinted>
  <dcterms:modified xsi:type="dcterms:W3CDTF">2019-04-12T06:07:21Z</dcterms:modified>
</cp:coreProperties>
</file>